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75" r:id="rId2"/>
    <p:sldId id="291" r:id="rId3"/>
    <p:sldId id="292" r:id="rId4"/>
    <p:sldId id="293" r:id="rId5"/>
    <p:sldId id="294" r:id="rId6"/>
    <p:sldId id="295" r:id="rId7"/>
    <p:sldId id="296" r:id="rId8"/>
    <p:sldId id="297" r:id="rId9"/>
    <p:sldId id="298" r:id="rId10"/>
    <p:sldId id="327" r:id="rId11"/>
    <p:sldId id="299" r:id="rId12"/>
    <p:sldId id="300" r:id="rId13"/>
    <p:sldId id="305" r:id="rId14"/>
    <p:sldId id="301" r:id="rId15"/>
    <p:sldId id="302" r:id="rId16"/>
    <p:sldId id="303" r:id="rId17"/>
    <p:sldId id="304" r:id="rId18"/>
    <p:sldId id="312" r:id="rId19"/>
    <p:sldId id="306" r:id="rId20"/>
    <p:sldId id="307" r:id="rId21"/>
    <p:sldId id="308" r:id="rId22"/>
    <p:sldId id="310" r:id="rId23"/>
    <p:sldId id="328" r:id="rId24"/>
    <p:sldId id="309" r:id="rId25"/>
    <p:sldId id="311" r:id="rId26"/>
    <p:sldId id="329" r:id="rId27"/>
    <p:sldId id="313" r:id="rId28"/>
    <p:sldId id="315" r:id="rId29"/>
    <p:sldId id="314" r:id="rId30"/>
    <p:sldId id="316" r:id="rId31"/>
    <p:sldId id="317" r:id="rId32"/>
    <p:sldId id="318" r:id="rId33"/>
    <p:sldId id="319" r:id="rId34"/>
    <p:sldId id="320" r:id="rId35"/>
    <p:sldId id="321" r:id="rId36"/>
    <p:sldId id="322" r:id="rId37"/>
    <p:sldId id="323" r:id="rId38"/>
    <p:sldId id="324" r:id="rId39"/>
    <p:sldId id="325" r:id="rId40"/>
    <p:sldId id="326" r:id="rId41"/>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50" autoAdjust="0"/>
    <p:restoredTop sz="94660"/>
  </p:normalViewPr>
  <p:slideViewPr>
    <p:cSldViewPr>
      <p:cViewPr>
        <p:scale>
          <a:sx n="80" d="100"/>
          <a:sy n="80" d="100"/>
        </p:scale>
        <p:origin x="-1056" y="-276"/>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C7F9AD-ABE1-48D8-B24F-9255D36FCB8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1629763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C7F9AD-ABE1-48D8-B24F-9255D36FCB8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3781952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C7F9AD-ABE1-48D8-B24F-9255D36FCB8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3446826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C7F9AD-ABE1-48D8-B24F-9255D36FCB8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1474408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C7F9AD-ABE1-48D8-B24F-9255D36FCB8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135688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C7F9AD-ABE1-48D8-B24F-9255D36FCB8B}"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4104050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C7F9AD-ABE1-48D8-B24F-9255D36FCB8B}"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1051273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C7F9AD-ABE1-48D8-B24F-9255D36FCB8B}"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3963968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C7F9AD-ABE1-48D8-B24F-9255D36FCB8B}"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4272468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C7F9AD-ABE1-48D8-B24F-9255D36FCB8B}"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674939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C7F9AD-ABE1-48D8-B24F-9255D36FCB8B}"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FF113-87EB-494D-A3AE-5A34B6AFDC73}" type="slidenum">
              <a:rPr lang="en-US" smtClean="0"/>
              <a:pPr/>
              <a:t>‹#›</a:t>
            </a:fld>
            <a:endParaRPr lang="en-US"/>
          </a:p>
        </p:txBody>
      </p:sp>
    </p:spTree>
    <p:extLst>
      <p:ext uri="{BB962C8B-B14F-4D97-AF65-F5344CB8AC3E}">
        <p14:creationId xmlns:p14="http://schemas.microsoft.com/office/powerpoint/2010/main" val="562634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C0C7F9AD-ABE1-48D8-B24F-9255D36FCB8B}"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443FF113-87EB-494D-A3AE-5A34B6AFDC73}" type="slidenum">
              <a:rPr lang="en-US" smtClean="0"/>
              <a:pPr/>
              <a:t>‹#›</a:t>
            </a:fld>
            <a:endParaRPr lang="en-US"/>
          </a:p>
        </p:txBody>
      </p:sp>
    </p:spTree>
    <p:extLst>
      <p:ext uri="{BB962C8B-B14F-4D97-AF65-F5344CB8AC3E}">
        <p14:creationId xmlns:p14="http://schemas.microsoft.com/office/powerpoint/2010/main" val="97237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income-distribution/" TargetMode="External"/><Relationship Id="rId13" Type="http://schemas.openxmlformats.org/officeDocument/2006/relationships/hyperlink" Target="http://www.econclassroom.com/?page_id=2889" TargetMode="External"/><Relationship Id="rId3" Type="http://schemas.openxmlformats.org/officeDocument/2006/relationships/hyperlink" Target="http://welkerswikinomics.com/blog/category/economic-growth/" TargetMode="External"/><Relationship Id="rId7" Type="http://schemas.openxmlformats.org/officeDocument/2006/relationships/hyperlink" Target="http://welkerswikinomics.com/blog/category/phillips-curve/" TargetMode="External"/><Relationship Id="rId12" Type="http://schemas.openxmlformats.org/officeDocument/2006/relationships/hyperlink" Target="http://www.econclassroom.com/?cat=17"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deflation/" TargetMode="External"/><Relationship Id="rId11" Type="http://schemas.openxmlformats.org/officeDocument/2006/relationships/hyperlink" Target="http://welkerswikinomics.com/blog/category/laffer-curve/" TargetMode="External"/><Relationship Id="rId5" Type="http://schemas.openxmlformats.org/officeDocument/2006/relationships/hyperlink" Target="http://welkerswikinomics.com/blog/category/inflation/" TargetMode="External"/><Relationship Id="rId10" Type="http://schemas.openxmlformats.org/officeDocument/2006/relationships/hyperlink" Target="http://welkerswikinomics.com/blog/category/lorenz-curve/" TargetMode="External"/><Relationship Id="rId4" Type="http://schemas.openxmlformats.org/officeDocument/2006/relationships/hyperlink" Target="http://welkerswikinomics.com/blog/category/unemployment/" TargetMode="External"/><Relationship Id="rId9" Type="http://schemas.openxmlformats.org/officeDocument/2006/relationships/hyperlink" Target="http://welkerswikinomics.com/blog/category/taxes/" TargetMode="External"/><Relationship Id="rId14" Type="http://schemas.openxmlformats.org/officeDocument/2006/relationships/hyperlink" Target="http://www.econclassroom.com/?page_id=3196"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fvWk_l66mkA?version=3&amp;hl=en_US&amp;rel=0" TargetMode="External"/><Relationship Id="rId5" Type="http://schemas.openxmlformats.org/officeDocument/2006/relationships/image" Target="../media/image4.png"/><Relationship Id="rId4" Type="http://schemas.openxmlformats.org/officeDocument/2006/relationships/hyperlink" Target="http://www.econclassroom.com/?p=315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vsbj2ppq7IQ?version=3&amp;hl=en_US&amp;rel=0" TargetMode="External"/><Relationship Id="rId5" Type="http://schemas.openxmlformats.org/officeDocument/2006/relationships/image" Target="../media/image4.png"/><Relationship Id="rId4" Type="http://schemas.openxmlformats.org/officeDocument/2006/relationships/hyperlink" Target="http://www.econclassroom.com/?p=2934"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GycD6uitKrA?version=3&amp;hl=en_US&amp;rel=0" TargetMode="External"/><Relationship Id="rId5" Type="http://schemas.openxmlformats.org/officeDocument/2006/relationships/image" Target="../media/image4.png"/><Relationship Id="rId4" Type="http://schemas.openxmlformats.org/officeDocument/2006/relationships/hyperlink" Target="http://www.econclassroom.com/?p=2941"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a:t>
            </a:r>
            <a:r>
              <a:rPr lang="en-US" sz="1400" i="1" dirty="0" smtClean="0">
                <a:latin typeface="Lucida Sans - 18"/>
              </a:rPr>
              <a:t>nit Overview</a:t>
            </a:r>
            <a:endParaRPr lang="en-US" sz="1400" i="1" dirty="0">
              <a:latin typeface="Lucida Sans - 18"/>
            </a:endParaRPr>
          </a:p>
        </p:txBody>
      </p:sp>
      <p:graphicFrame>
        <p:nvGraphicFramePr>
          <p:cNvPr id="15" name="Table 14"/>
          <p:cNvGraphicFramePr>
            <a:graphicFrameLocks noGrp="1"/>
          </p:cNvGraphicFramePr>
          <p:nvPr>
            <p:extLst>
              <p:ext uri="{D42A27DB-BD31-4B8C-83A1-F6EECF244321}">
                <p14:modId xmlns:p14="http://schemas.microsoft.com/office/powerpoint/2010/main" val="2458125432"/>
              </p:ext>
            </p:extLst>
          </p:nvPr>
        </p:nvGraphicFramePr>
        <p:xfrm>
          <a:off x="123720" y="876299"/>
          <a:ext cx="6705600" cy="4724400"/>
        </p:xfrm>
        <a:graphic>
          <a:graphicData uri="http://schemas.openxmlformats.org/drawingml/2006/table">
            <a:tbl>
              <a:tblPr firstRow="1" bandRow="1">
                <a:tableStyleId>{5C22544A-7EE6-4342-B048-85BDC9FD1C3A}</a:tableStyleId>
              </a:tblPr>
              <a:tblGrid>
                <a:gridCol w="6705600"/>
              </a:tblGrid>
              <a:tr h="968528">
                <a:tc>
                  <a:txBody>
                    <a:bodyPr/>
                    <a:lstStyle/>
                    <a:p>
                      <a:r>
                        <a:rPr lang="en-US" sz="1600" b="1" dirty="0" smtClean="0">
                          <a:solidFill>
                            <a:srgbClr val="0000FF"/>
                          </a:solidFill>
                          <a:latin typeface="+mn-lt"/>
                          <a:cs typeface="Calibri" pitchFamily="34" charset="0"/>
                        </a:rPr>
                        <a:t>Low Unemployment</a:t>
                      </a:r>
                      <a:endParaRPr lang="en-US" sz="1600" b="1" dirty="0">
                        <a:solidFill>
                          <a:schemeClr val="tx1"/>
                        </a:solidFill>
                        <a:latin typeface="+mn-lt"/>
                        <a:cs typeface="Calibri" pitchFamily="34" charset="0"/>
                      </a:endParaRPr>
                    </a:p>
                    <a:p>
                      <a:pPr marL="285750" indent="-285750">
                        <a:buFont typeface="Arial" pitchFamily="34" charset="0"/>
                        <a:buChar char="•"/>
                      </a:pPr>
                      <a:r>
                        <a:rPr lang="en-US" sz="1200" b="0" baseline="0" dirty="0" smtClean="0">
                          <a:solidFill>
                            <a:schemeClr val="tx1"/>
                          </a:solidFill>
                          <a:latin typeface="+mn-lt"/>
                          <a:cs typeface="Calibri" pitchFamily="34" charset="0"/>
                        </a:rPr>
                        <a:t>The meaning of unemployment</a:t>
                      </a:r>
                    </a:p>
                    <a:p>
                      <a:pPr marL="285750" indent="-285750">
                        <a:buFont typeface="Arial" pitchFamily="34" charset="0"/>
                        <a:buChar char="•"/>
                      </a:pPr>
                      <a:r>
                        <a:rPr lang="en-US" sz="1200" b="0" baseline="0" dirty="0" smtClean="0">
                          <a:solidFill>
                            <a:schemeClr val="tx1"/>
                          </a:solidFill>
                          <a:latin typeface="+mn-lt"/>
                          <a:cs typeface="Calibri" pitchFamily="34" charset="0"/>
                        </a:rPr>
                        <a:t>Consequences of unemployment</a:t>
                      </a:r>
                    </a:p>
                    <a:p>
                      <a:pPr marL="285750" indent="-285750">
                        <a:buFont typeface="Arial" pitchFamily="34" charset="0"/>
                        <a:buChar char="•"/>
                      </a:pPr>
                      <a:r>
                        <a:rPr lang="en-US" sz="1200" b="0" baseline="0" dirty="0" smtClean="0">
                          <a:solidFill>
                            <a:schemeClr val="tx1"/>
                          </a:solidFill>
                          <a:latin typeface="+mn-lt"/>
                          <a:cs typeface="Calibri" pitchFamily="34" charset="0"/>
                        </a:rPr>
                        <a:t>Types and causes of unemployment</a:t>
                      </a:r>
                    </a:p>
                  </a:txBody>
                  <a:tcPr marT="18373" marB="1837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283362">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rgbClr val="0000FF"/>
                          </a:solidFill>
                          <a:latin typeface="+mn-lt"/>
                          <a:cs typeface="Calibri" pitchFamily="34" charset="0"/>
                        </a:rPr>
                        <a:t>Low</a:t>
                      </a:r>
                      <a:r>
                        <a:rPr lang="en-US" sz="1600" b="1" baseline="0" dirty="0" smtClean="0">
                          <a:solidFill>
                            <a:srgbClr val="0000FF"/>
                          </a:solidFill>
                          <a:latin typeface="+mn-lt"/>
                          <a:cs typeface="Calibri" pitchFamily="34" charset="0"/>
                        </a:rPr>
                        <a:t> and Stable Rate of Inflation</a:t>
                      </a:r>
                      <a:endParaRPr lang="en-US" sz="16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The meaning of inflation, disinflation and  deflation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Consequences of inflation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Consequences of deflation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Types and causes of inflation</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Possible relationships between unemployment and inflation (The Phillips Curve)</a:t>
                      </a:r>
                    </a:p>
                  </a:txBody>
                  <a:tcPr marT="18373" marB="1837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992743">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rgbClr val="0000FF"/>
                          </a:solidFill>
                          <a:latin typeface="+mn-lt"/>
                          <a:cs typeface="Calibri" pitchFamily="34" charset="0"/>
                        </a:rPr>
                        <a:t>Economic Growth</a:t>
                      </a:r>
                      <a:endParaRPr lang="en-US" sz="16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The meaning of economic growth</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Causes of economic growth</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Consequences of economic growth</a:t>
                      </a:r>
                    </a:p>
                  </a:txBody>
                  <a:tcPr marT="18373" marB="1837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479767">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rgbClr val="0000FF"/>
                          </a:solidFill>
                          <a:latin typeface="+mn-lt"/>
                          <a:cs typeface="Calibri" pitchFamily="34" charset="0"/>
                        </a:rPr>
                        <a:t>Equity in the distribution of Income</a:t>
                      </a:r>
                      <a:endParaRPr lang="en-US" sz="16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The meaning of equity in the distribution of income</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Indicators of income equality/inequality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Poverty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The role of taxation in promoting equity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Other measures to promote equity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baseline="0" dirty="0" smtClean="0">
                          <a:solidFill>
                            <a:schemeClr val="tx1"/>
                          </a:solidFill>
                          <a:latin typeface="+mn-lt"/>
                          <a:cs typeface="Calibri" pitchFamily="34" charset="0"/>
                        </a:rPr>
                        <a:t>The relationship between equity and efficiency</a:t>
                      </a:r>
                    </a:p>
                  </a:txBody>
                  <a:tcPr marT="18373" marB="1837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63133894"/>
              </p:ext>
            </p:extLst>
          </p:nvPr>
        </p:nvGraphicFramePr>
        <p:xfrm>
          <a:off x="6905520" y="876300"/>
          <a:ext cx="2057400" cy="4724400"/>
        </p:xfrm>
        <a:graphic>
          <a:graphicData uri="http://schemas.openxmlformats.org/drawingml/2006/table">
            <a:tbl>
              <a:tblPr firstRow="1" bandRow="1">
                <a:tableStyleId>{5C22544A-7EE6-4342-B048-85BDC9FD1C3A}</a:tableStyleId>
              </a:tblPr>
              <a:tblGrid>
                <a:gridCol w="2057400"/>
              </a:tblGrid>
              <a:tr h="4724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The Macroeconomic Objectives </a:t>
                      </a:r>
                      <a:r>
                        <a:rPr lang="en-US" sz="1600" b="0" baseline="0" dirty="0" smtClean="0">
                          <a:solidFill>
                            <a:srgbClr val="FF3300"/>
                          </a:solidFill>
                          <a:latin typeface="+mn-lt"/>
                          <a:cs typeface="Calibri" pitchFamily="34" charset="0"/>
                        </a:rPr>
                        <a:t>Online:</a:t>
                      </a:r>
                    </a:p>
                    <a:p>
                      <a:r>
                        <a:rPr lang="en-US" sz="1400" b="0" i="0" u="none" strike="noStrike" kern="1200" dirty="0" smtClean="0">
                          <a:solidFill>
                            <a:schemeClr val="lt1"/>
                          </a:solidFill>
                          <a:effectLst/>
                          <a:latin typeface="+mn-lt"/>
                          <a:ea typeface="+mn-ea"/>
                          <a:cs typeface="+mn-cs"/>
                          <a:hlinkClick r:id="rId3"/>
                        </a:rPr>
                        <a:t>Economic Growth</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4"/>
                        </a:rPr>
                        <a:t>Unemployment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5"/>
                        </a:rPr>
                        <a:t>Inflation</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6"/>
                        </a:rPr>
                        <a:t>Deflation</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7"/>
                        </a:rPr>
                        <a:t>Phillips Curve</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8"/>
                        </a:rPr>
                        <a:t>Income distribution</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9"/>
                        </a:rPr>
                        <a:t>Taxes</a:t>
                      </a:r>
                      <a:endParaRPr lang="en-US" sz="1400" b="0" i="0" u="none" strike="noStrike"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0" tooltip="View all posts in Lorenz Curve"/>
                        </a:rPr>
                        <a:t>Lorenz Curve</a:t>
                      </a:r>
                      <a:endParaRPr lang="en-US" sz="1400" b="0" i="0" kern="1200" dirty="0" smtClean="0">
                        <a:solidFill>
                          <a:schemeClr val="lt1"/>
                        </a:solidFill>
                        <a:effectLst/>
                        <a:latin typeface="+mn-lt"/>
                        <a:ea typeface="+mn-ea"/>
                        <a:cs typeface="+mn-cs"/>
                      </a:endParaRPr>
                    </a:p>
                    <a:p>
                      <a:r>
                        <a:rPr lang="en-US" sz="1400" b="0" i="0" u="none" strike="noStrike" kern="1200" dirty="0" err="1" smtClean="0">
                          <a:solidFill>
                            <a:schemeClr val="lt1"/>
                          </a:solidFill>
                          <a:effectLst/>
                          <a:latin typeface="+mn-lt"/>
                          <a:ea typeface="+mn-ea"/>
                          <a:cs typeface="+mn-cs"/>
                          <a:hlinkClick r:id="rId11"/>
                        </a:rPr>
                        <a:t>Laffer</a:t>
                      </a:r>
                      <a:r>
                        <a:rPr lang="en-US" sz="1400" b="0" i="0" u="none" strike="noStrike" kern="1200" dirty="0" smtClean="0">
                          <a:solidFill>
                            <a:schemeClr val="lt1"/>
                          </a:solidFill>
                          <a:effectLst/>
                          <a:latin typeface="+mn-lt"/>
                          <a:ea typeface="+mn-ea"/>
                          <a:cs typeface="+mn-cs"/>
                          <a:hlinkClick r:id="rId11"/>
                        </a:rPr>
                        <a:t> Curve</a:t>
                      </a:r>
                      <a:endParaRPr lang="en-US" sz="1400" b="0" i="0"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sng" kern="1200" dirty="0" smtClean="0">
                          <a:solidFill>
                            <a:schemeClr val="tx1"/>
                          </a:solidFill>
                          <a:effectLst/>
                          <a:latin typeface="+mn-lt"/>
                          <a:ea typeface="+mn-ea"/>
                          <a:cs typeface="+mn-cs"/>
                          <a:hlinkClick r:id="rId12"/>
                        </a:rPr>
                        <a:t>Macroeconomic Objectives video</a:t>
                      </a:r>
                      <a:r>
                        <a:rPr lang="en-US" sz="1400" b="0" i="0" u="sng" kern="1200" baseline="0" dirty="0" smtClean="0">
                          <a:solidFill>
                            <a:schemeClr val="tx1"/>
                          </a:solidFill>
                          <a:effectLst/>
                          <a:latin typeface="+mn-lt"/>
                          <a:ea typeface="+mn-ea"/>
                          <a:cs typeface="+mn-cs"/>
                          <a:hlinkClick r:id="rId12"/>
                        </a:rPr>
                        <a:t> lessons </a:t>
                      </a:r>
                      <a:r>
                        <a:rPr lang="en-US" sz="1400" b="0" i="0" u="sng" kern="1200" dirty="0" smtClean="0">
                          <a:solidFill>
                            <a:schemeClr val="tx1"/>
                          </a:solidFill>
                          <a:effectLst/>
                          <a:latin typeface="+mn-lt"/>
                          <a:ea typeface="+mn-ea"/>
                          <a:cs typeface="+mn-cs"/>
                          <a:hlinkClick r:id="rId12"/>
                        </a:rPr>
                        <a:t> </a:t>
                      </a:r>
                      <a:endParaRPr lang="en-US" sz="1400" b="0" i="0" u="sng"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hlinkClick r:id=""/>
                        </a:rPr>
                        <a:t>Worksheets</a:t>
                      </a:r>
                      <a:r>
                        <a:rPr lang="en-US" sz="1400" b="0" baseline="0" dirty="0" smtClean="0">
                          <a:solidFill>
                            <a:schemeClr val="tx1"/>
                          </a:solidFill>
                          <a:latin typeface="+mn-lt"/>
                          <a:hlinkClick r:id=""/>
                        </a:rPr>
                        <a:t> and </a:t>
                      </a:r>
                      <a:r>
                        <a:rPr lang="en-US" sz="1400" b="0" dirty="0" smtClean="0">
                          <a:solidFill>
                            <a:schemeClr val="tx1"/>
                          </a:solidFill>
                          <a:latin typeface="+mn-lt"/>
                          <a:hlinkClick r:id=""/>
                        </a:rPr>
                        <a:t>Practice</a:t>
                      </a:r>
                      <a:r>
                        <a:rPr lang="en-US" sz="1400" b="0" baseline="0" dirty="0" smtClean="0">
                          <a:solidFill>
                            <a:schemeClr val="tx1"/>
                          </a:solidFill>
                          <a:latin typeface="+mn-lt"/>
                          <a:hlinkClick r:id="rId13"/>
                        </a:rPr>
                        <a:t> </a:t>
                      </a:r>
                      <a:r>
                        <a:rPr lang="en-US" sz="1400" b="0" baseline="0" dirty="0" smtClean="0">
                          <a:solidFill>
                            <a:schemeClr val="tx1"/>
                          </a:solidFill>
                          <a:latin typeface="+mn-lt"/>
                          <a:hlinkClick r:id="rId13"/>
                        </a:rPr>
                        <a:t>Activities</a:t>
                      </a:r>
                      <a:endParaRPr lang="en-US" sz="14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smtClean="0">
                          <a:solidFill>
                            <a:schemeClr val="lt1"/>
                          </a:solidFill>
                          <a:effectLst/>
                          <a:latin typeface="+mn-lt"/>
                          <a:ea typeface="+mn-ea"/>
                          <a:cs typeface="+mn-cs"/>
                          <a:hlinkClick r:id="rId14"/>
                        </a:rPr>
                        <a:t>Macroeconomics Glossary</a:t>
                      </a:r>
                      <a:endParaRPr lang="en-US" sz="1400" b="0" dirty="0" smtClean="0">
                        <a:solidFill>
                          <a:schemeClr val="tx1"/>
                        </a:solidFill>
                        <a:latin typeface="+mn-lt"/>
                      </a:endParaRPr>
                    </a:p>
                  </a:txBody>
                  <a:tcPr marT="12759" marB="12759">
                    <a:solidFill>
                      <a:schemeClr val="bg1">
                        <a:lumMod val="65000"/>
                        <a:alpha val="22000"/>
                      </a:schemeClr>
                    </a:solidFill>
                  </a:tcPr>
                </a:tc>
              </a:tr>
            </a:tbl>
          </a:graphicData>
        </a:graphic>
      </p:graphicFrame>
    </p:spTree>
    <p:extLst>
      <p:ext uri="{BB962C8B-B14F-4D97-AF65-F5344CB8AC3E}">
        <p14:creationId xmlns:p14="http://schemas.microsoft.com/office/powerpoint/2010/main" val="10384426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1562100" y="4991100"/>
            <a:ext cx="6019800" cy="646331"/>
          </a:xfrm>
          <a:prstGeom prst="rect">
            <a:avLst/>
          </a:prstGeom>
        </p:spPr>
        <p:txBody>
          <a:bodyPr wrap="square">
            <a:spAutoFit/>
          </a:bodyPr>
          <a:lstStyle/>
          <a:p>
            <a:pPr algn="ctr" fontAlgn="base"/>
            <a:r>
              <a:rPr lang="en-US" b="1" cap="all" dirty="0">
                <a:hlinkClick r:id="rId4" tooltip="Measuring the Macroeconomic Objectives: Economic Growth, Unemployment and Inflation"/>
              </a:rPr>
              <a:t>MEASURING THE MACROECONOMIC OBJECTIVES: ECONOMIC GROWTH, UNEMPLOYMENT AND INFLATION</a:t>
            </a:r>
            <a:endParaRPr lang="en-US" b="1" cap="all" dirty="0"/>
          </a:p>
        </p:txBody>
      </p:sp>
      <p:pic>
        <p:nvPicPr>
          <p:cNvPr id="10" name="fvWk_l66mkA?version=3&amp;hl=en_US&amp;rel=0"/>
          <p:cNvPicPr>
            <a:picLocks noRot="1" noChangeAspect="1"/>
          </p:cNvPicPr>
          <p:nvPr>
            <a:videoFile r:link="rId1"/>
          </p:nvPr>
        </p:nvPicPr>
        <p:blipFill>
          <a:blip r:embed="rId5"/>
          <a:stretch>
            <a:fillRect/>
          </a:stretch>
        </p:blipFill>
        <p:spPr>
          <a:xfrm>
            <a:off x="4818" y="710620"/>
            <a:ext cx="9139182" cy="4280480"/>
          </a:xfrm>
          <a:prstGeom prst="rect">
            <a:avLst/>
          </a:prstGeom>
        </p:spPr>
      </p:pic>
      <p:sp>
        <p:nvSpPr>
          <p:cNvPr id="11" name="TextBox 10"/>
          <p:cNvSpPr txBox="1"/>
          <p:nvPr/>
        </p:nvSpPr>
        <p:spPr>
          <a:xfrm>
            <a:off x="5519919" y="124480"/>
            <a:ext cx="2209800" cy="523220"/>
          </a:xfrm>
          <a:prstGeom prst="rect">
            <a:avLst/>
          </a:prstGeom>
          <a:noFill/>
        </p:spPr>
        <p:txBody>
          <a:bodyPr vert="horz" wrap="square" rtlCol="0">
            <a:spAutoFit/>
          </a:bodyPr>
          <a:lstStyle/>
          <a:p>
            <a:pPr algn="ctr"/>
            <a:r>
              <a:rPr lang="en-US" sz="1400" i="1" dirty="0" smtClean="0">
                <a:latin typeface="Lucida Sans - 20"/>
              </a:rPr>
              <a:t>Macroeconomic Objectives Video Lesson</a:t>
            </a:r>
            <a:endParaRPr lang="en-US" sz="1400" i="1" dirty="0">
              <a:latin typeface="Lucida Sans - 18"/>
            </a:endParaRPr>
          </a:p>
        </p:txBody>
      </p:sp>
    </p:spTree>
    <p:extLst>
      <p:ext uri="{BB962C8B-B14F-4D97-AF65-F5344CB8AC3E}">
        <p14:creationId xmlns:p14="http://schemas.microsoft.com/office/powerpoint/2010/main" val="153132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mc:AlternateContent xmlns:mc="http://schemas.openxmlformats.org/markup-compatibility/2006" xmlns:a14="http://schemas.microsoft.com/office/drawing/2010/main">
        <mc:Choice Requires="a14">
          <p:sp>
            <p:nvSpPr>
              <p:cNvPr id="3" name="TextBox 2"/>
              <p:cNvSpPr txBox="1"/>
              <p:nvPr/>
            </p:nvSpPr>
            <p:spPr>
              <a:xfrm>
                <a:off x="0" y="697260"/>
                <a:ext cx="9144000" cy="4675447"/>
              </a:xfrm>
              <a:prstGeom prst="rect">
                <a:avLst/>
              </a:prstGeom>
              <a:noFill/>
            </p:spPr>
            <p:txBody>
              <a:bodyPr wrap="square" rtlCol="0">
                <a:spAutoFit/>
              </a:bodyPr>
              <a:lstStyle/>
              <a:p>
                <a:r>
                  <a:rPr lang="en-US" sz="2400" dirty="0" smtClean="0">
                    <a:solidFill>
                      <a:srgbClr val="FF0000"/>
                    </a:solidFill>
                  </a:rPr>
                  <a:t>The Meaning of Inflation</a:t>
                </a:r>
              </a:p>
              <a:p>
                <a:r>
                  <a:rPr lang="en-US" dirty="0" smtClean="0"/>
                  <a:t>The second macroeconomic objective is </a:t>
                </a:r>
                <a:r>
                  <a:rPr lang="en-US" i="1" dirty="0" smtClean="0"/>
                  <a:t>low and stable inflation</a:t>
                </a:r>
                <a:r>
                  <a:rPr lang="en-US" dirty="0" smtClean="0"/>
                  <a:t>. Inflation is defined simply as </a:t>
                </a:r>
                <a:r>
                  <a:rPr lang="en-US" i="1" dirty="0" smtClean="0"/>
                  <a:t>an increase in the average price level of goods and services in a nation over time.</a:t>
                </a:r>
              </a:p>
              <a:p>
                <a:endParaRPr lang="en-US" i="1" dirty="0" smtClean="0"/>
              </a:p>
              <a:p>
                <a:r>
                  <a:rPr lang="en-US" b="1" dirty="0" smtClean="0">
                    <a:solidFill>
                      <a:srgbClr val="0000CC"/>
                    </a:solidFill>
                  </a:rPr>
                  <a:t>Measuring inflation: </a:t>
                </a:r>
                <a:r>
                  <a:rPr lang="en-US" dirty="0" smtClean="0"/>
                  <a:t>To determine whether a nation’s price level is increasing or decreasing over a particular time period, economists use what is known as a </a:t>
                </a:r>
                <a:r>
                  <a:rPr lang="en-US" i="1" dirty="0" smtClean="0"/>
                  <a:t>price index</a:t>
                </a:r>
                <a:r>
                  <a:rPr lang="en-US" dirty="0" smtClean="0"/>
                  <a:t>. </a:t>
                </a:r>
              </a:p>
              <a:p>
                <a:pPr marL="285750" indent="-285750">
                  <a:buFont typeface="Arial" pitchFamily="34" charset="0"/>
                  <a:buChar char="•"/>
                </a:pPr>
                <a:r>
                  <a:rPr lang="en-US" b="1" dirty="0" smtClean="0">
                    <a:solidFill>
                      <a:srgbClr val="0000CC"/>
                    </a:solidFill>
                  </a:rPr>
                  <a:t>The Consumer Price Index (CPI): </a:t>
                </a:r>
                <a:r>
                  <a:rPr lang="en-US" dirty="0" smtClean="0"/>
                  <a:t>Measures the price of a set basket of consumer goods (usually includes hundreds or even thousands of goods that the typical household in a nation consume) between one time period and another. </a:t>
                </a:r>
              </a:p>
              <a:p>
                <a:pPr marL="285750" indent="-285750">
                  <a:buFont typeface="Arial" pitchFamily="34" charset="0"/>
                  <a:buChar char="•"/>
                </a:pPr>
                <a:r>
                  <a:rPr lang="en-US" b="1" dirty="0" smtClean="0">
                    <a:solidFill>
                      <a:srgbClr val="0000CC"/>
                    </a:solidFill>
                  </a:rPr>
                  <a:t>The Inflation Rate: </a:t>
                </a:r>
                <a:r>
                  <a:rPr lang="en-US" dirty="0" smtClean="0"/>
                  <a:t>Is </a:t>
                </a:r>
                <a:r>
                  <a:rPr lang="en-US" dirty="0" err="1" smtClean="0"/>
                  <a:t>simly</a:t>
                </a:r>
                <a:r>
                  <a:rPr lang="en-US" dirty="0" smtClean="0"/>
                  <a:t> the percentage change in the CPI between two years:</a:t>
                </a:r>
              </a:p>
              <a:p>
                <a:endParaRPr lang="en-US" dirty="0" smtClean="0"/>
              </a:p>
              <a:p>
                <a:pPr algn="ct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𝑻𝒉𝒆</m:t>
                      </m:r>
                      <m:r>
                        <a:rPr lang="en-US" b="1" i="1" smtClean="0">
                          <a:solidFill>
                            <a:srgbClr val="FF0000"/>
                          </a:solidFill>
                          <a:latin typeface="Cambria Math"/>
                        </a:rPr>
                        <m:t> </m:t>
                      </m:r>
                      <m:r>
                        <a:rPr lang="en-US" b="1" i="1" smtClean="0">
                          <a:solidFill>
                            <a:srgbClr val="FF0000"/>
                          </a:solidFill>
                          <a:latin typeface="Cambria Math"/>
                        </a:rPr>
                        <m:t>𝑰𝒏𝒇𝒍𝒂𝒕𝒊𝒐𝒏</m:t>
                      </m:r>
                      <m:r>
                        <a:rPr lang="en-US" b="1" i="1" smtClean="0">
                          <a:solidFill>
                            <a:srgbClr val="FF0000"/>
                          </a:solidFill>
                          <a:latin typeface="Cambria Math"/>
                        </a:rPr>
                        <m:t> </m:t>
                      </m:r>
                      <m:r>
                        <a:rPr lang="en-US" b="1" i="1" smtClean="0">
                          <a:solidFill>
                            <a:srgbClr val="FF0000"/>
                          </a:solidFill>
                          <a:latin typeface="Cambria Math"/>
                        </a:rPr>
                        <m:t>𝑹𝒂𝒕𝒆</m:t>
                      </m:r>
                      <m:r>
                        <a:rPr lang="en-US" b="1" i="1" smtClean="0">
                          <a:solidFill>
                            <a:srgbClr val="FF0000"/>
                          </a:solidFill>
                          <a:latin typeface="Cambria Math"/>
                        </a:rPr>
                        <m:t>=</m:t>
                      </m:r>
                      <m:f>
                        <m:fPr>
                          <m:ctrlPr>
                            <a:rPr lang="en-US" b="1" i="1" smtClean="0">
                              <a:solidFill>
                                <a:srgbClr val="FF0000"/>
                              </a:solidFill>
                              <a:latin typeface="Cambria Math"/>
                            </a:rPr>
                          </m:ctrlPr>
                        </m:fPr>
                        <m:num>
                          <m:sSub>
                            <m:sSubPr>
                              <m:ctrlPr>
                                <a:rPr lang="en-US" b="1" i="1" smtClean="0">
                                  <a:solidFill>
                                    <a:srgbClr val="FF0000"/>
                                  </a:solidFill>
                                  <a:latin typeface="Cambria Math"/>
                                </a:rPr>
                              </m:ctrlPr>
                            </m:sSubPr>
                            <m:e>
                              <m:r>
                                <a:rPr lang="en-US" b="1" i="1" smtClean="0">
                                  <a:solidFill>
                                    <a:srgbClr val="FF0000"/>
                                  </a:solidFill>
                                  <a:latin typeface="Cambria Math"/>
                                </a:rPr>
                                <m:t>𝑪𝑷𝑰</m:t>
                              </m:r>
                            </m:e>
                            <m:sub>
                              <m:r>
                                <a:rPr lang="en-US" b="1" i="1" smtClean="0">
                                  <a:solidFill>
                                    <a:srgbClr val="FF0000"/>
                                  </a:solidFill>
                                  <a:latin typeface="Cambria Math"/>
                                </a:rPr>
                                <m:t>𝒚𝒆𝒂𝒓</m:t>
                              </m:r>
                              <m:r>
                                <a:rPr lang="en-US" b="1" i="1" smtClean="0">
                                  <a:solidFill>
                                    <a:srgbClr val="FF0000"/>
                                  </a:solidFill>
                                  <a:latin typeface="Cambria Math"/>
                                </a:rPr>
                                <m:t> </m:t>
                              </m:r>
                              <m:r>
                                <a:rPr lang="en-US" b="1" i="1" smtClean="0">
                                  <a:solidFill>
                                    <a:srgbClr val="FF0000"/>
                                  </a:solidFill>
                                  <a:latin typeface="Cambria Math"/>
                                </a:rPr>
                                <m:t>𝟐</m:t>
                              </m:r>
                            </m:sub>
                          </m:sSub>
                          <m:r>
                            <a:rPr lang="en-US" b="1" i="1" smtClean="0">
                              <a:solidFill>
                                <a:srgbClr val="FF0000"/>
                              </a:solidFill>
                              <a:latin typeface="Cambria Math"/>
                            </a:rPr>
                            <m:t>−</m:t>
                          </m:r>
                          <m:sSub>
                            <m:sSubPr>
                              <m:ctrlPr>
                                <a:rPr lang="en-US" b="1" i="1" smtClean="0">
                                  <a:solidFill>
                                    <a:srgbClr val="FF0000"/>
                                  </a:solidFill>
                                  <a:latin typeface="Cambria Math"/>
                                </a:rPr>
                              </m:ctrlPr>
                            </m:sSubPr>
                            <m:e>
                              <m:r>
                                <a:rPr lang="en-US" b="1" i="1" smtClean="0">
                                  <a:solidFill>
                                    <a:srgbClr val="FF0000"/>
                                  </a:solidFill>
                                  <a:latin typeface="Cambria Math"/>
                                </a:rPr>
                                <m:t>𝑪𝑷𝑰</m:t>
                              </m:r>
                            </m:e>
                            <m:sub>
                              <m:r>
                                <a:rPr lang="en-US" b="1" i="1" smtClean="0">
                                  <a:solidFill>
                                    <a:srgbClr val="FF0000"/>
                                  </a:solidFill>
                                  <a:latin typeface="Cambria Math"/>
                                </a:rPr>
                                <m:t>𝒚𝒆𝒂𝒓</m:t>
                              </m:r>
                              <m:r>
                                <a:rPr lang="en-US" b="1" i="1" smtClean="0">
                                  <a:solidFill>
                                    <a:srgbClr val="FF0000"/>
                                  </a:solidFill>
                                  <a:latin typeface="Cambria Math"/>
                                </a:rPr>
                                <m:t> </m:t>
                              </m:r>
                              <m:r>
                                <a:rPr lang="en-US" b="1" i="1" smtClean="0">
                                  <a:solidFill>
                                    <a:srgbClr val="FF0000"/>
                                  </a:solidFill>
                                  <a:latin typeface="Cambria Math"/>
                                </a:rPr>
                                <m:t>𝟏</m:t>
                              </m:r>
                            </m:sub>
                          </m:sSub>
                        </m:num>
                        <m:den>
                          <m:sSub>
                            <m:sSubPr>
                              <m:ctrlPr>
                                <a:rPr lang="en-US" b="1" i="1" smtClean="0">
                                  <a:solidFill>
                                    <a:srgbClr val="FF0000"/>
                                  </a:solidFill>
                                  <a:latin typeface="Cambria Math"/>
                                </a:rPr>
                              </m:ctrlPr>
                            </m:sSubPr>
                            <m:e>
                              <m:r>
                                <a:rPr lang="en-US" b="1" i="1" smtClean="0">
                                  <a:solidFill>
                                    <a:srgbClr val="FF0000"/>
                                  </a:solidFill>
                                  <a:latin typeface="Cambria Math"/>
                                </a:rPr>
                                <m:t>𝑪𝑷𝑰</m:t>
                              </m:r>
                            </m:e>
                            <m:sub>
                              <m:r>
                                <a:rPr lang="en-US" b="1" i="1" smtClean="0">
                                  <a:solidFill>
                                    <a:srgbClr val="FF0000"/>
                                  </a:solidFill>
                                  <a:latin typeface="Cambria Math"/>
                                </a:rPr>
                                <m:t>𝒚𝒆𝒂𝒓</m:t>
                              </m:r>
                              <m:r>
                                <a:rPr lang="en-US" b="1" i="1" smtClean="0">
                                  <a:solidFill>
                                    <a:srgbClr val="FF0000"/>
                                  </a:solidFill>
                                  <a:latin typeface="Cambria Math"/>
                                </a:rPr>
                                <m:t> </m:t>
                              </m:r>
                              <m:r>
                                <a:rPr lang="en-US" b="1" i="1" smtClean="0">
                                  <a:solidFill>
                                    <a:srgbClr val="FF0000"/>
                                  </a:solidFill>
                                  <a:latin typeface="Cambria Math"/>
                                </a:rPr>
                                <m:t>𝟏</m:t>
                              </m:r>
                            </m:sub>
                          </m:sSub>
                        </m:den>
                      </m:f>
                      <m:r>
                        <a:rPr lang="en-US" b="1" i="1" smtClean="0">
                          <a:solidFill>
                            <a:srgbClr val="FF0000"/>
                          </a:solidFill>
                          <a:latin typeface="Cambria Math"/>
                          <a:ea typeface="Cambria Math"/>
                        </a:rPr>
                        <m:t>×</m:t>
                      </m:r>
                      <m:r>
                        <a:rPr lang="en-US" b="1" i="1" smtClean="0">
                          <a:solidFill>
                            <a:srgbClr val="FF0000"/>
                          </a:solidFill>
                          <a:latin typeface="Cambria Math"/>
                          <a:ea typeface="Cambria Math"/>
                        </a:rPr>
                        <m:t>𝟏𝟎𝟎</m:t>
                      </m:r>
                    </m:oMath>
                  </m:oMathPara>
                </a14:m>
                <a:endParaRPr lang="en-US" b="1" dirty="0" smtClean="0">
                  <a:solidFill>
                    <a:srgbClr val="FF0000"/>
                  </a:solidFill>
                  <a:ea typeface="Cambria Math"/>
                </a:endParaRPr>
              </a:p>
              <a:p>
                <a:endParaRPr lang="en-US" b="1" dirty="0" smtClean="0"/>
              </a:p>
              <a:p>
                <a:r>
                  <a:rPr lang="en-US" b="1" dirty="0" smtClean="0"/>
                  <a:t>Determining the CPI: </a:t>
                </a:r>
                <a:r>
                  <a:rPr lang="en-US" dirty="0" smtClean="0"/>
                  <a:t>The CPI for a particular year is the price of a basket of goods in that year divided by the price of the same basket in a base year. Look at the next slide for an example</a:t>
                </a:r>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4675447"/>
              </a:xfrm>
              <a:prstGeom prst="rect">
                <a:avLst/>
              </a:prstGeom>
              <a:blipFill rotWithShape="1">
                <a:blip r:embed="rId3"/>
                <a:stretch>
                  <a:fillRect l="-1000" t="-1043" r="-1000" b="-1173"/>
                </a:stretch>
              </a:blipFill>
            </p:spPr>
            <p:txBody>
              <a:bodyPr/>
              <a:lstStyle/>
              <a:p>
                <a:r>
                  <a:rPr lang="en-US">
                    <a:noFill/>
                  </a:rPr>
                  <a:t> </a:t>
                </a:r>
              </a:p>
            </p:txBody>
          </p:sp>
        </mc:Fallback>
      </mc:AlternateContent>
    </p:spTree>
    <p:extLst>
      <p:ext uri="{BB962C8B-B14F-4D97-AF65-F5344CB8AC3E}">
        <p14:creationId xmlns:p14="http://schemas.microsoft.com/office/powerpoint/2010/main" val="4109057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Calculating the Inflation Rate</a:t>
            </a:r>
          </a:p>
          <a:p>
            <a:r>
              <a:rPr lang="en-US" dirty="0" smtClean="0"/>
              <a:t>To calculate inflation between two years, we first must determine the CPIs for the two years in question. Assume the CPI is made up of just three goods, whose prices during two years are indicated in the table below.</a:t>
            </a:r>
          </a:p>
        </p:txBody>
      </p:sp>
      <p:graphicFrame>
        <p:nvGraphicFramePr>
          <p:cNvPr id="4" name="Table 3"/>
          <p:cNvGraphicFramePr>
            <a:graphicFrameLocks noGrp="1"/>
          </p:cNvGraphicFramePr>
          <p:nvPr>
            <p:extLst>
              <p:ext uri="{D42A27DB-BD31-4B8C-83A1-F6EECF244321}">
                <p14:modId xmlns:p14="http://schemas.microsoft.com/office/powerpoint/2010/main" val="2388211630"/>
              </p:ext>
            </p:extLst>
          </p:nvPr>
        </p:nvGraphicFramePr>
        <p:xfrm>
          <a:off x="3429000" y="2038350"/>
          <a:ext cx="5715000" cy="1504950"/>
        </p:xfrm>
        <a:graphic>
          <a:graphicData uri="http://schemas.openxmlformats.org/drawingml/2006/table">
            <a:tbl>
              <a:tblPr>
                <a:tableStyleId>{69CF1AB2-1976-4502-BF36-3FF5EA218861}</a:tableStyleId>
              </a:tblPr>
              <a:tblGrid>
                <a:gridCol w="1905000"/>
                <a:gridCol w="1905000"/>
                <a:gridCol w="1905000"/>
              </a:tblGrid>
              <a:tr h="0">
                <a:tc>
                  <a:txBody>
                    <a:bodyPr/>
                    <a:lstStyle/>
                    <a:p>
                      <a:pPr marL="57150" marR="57150" algn="ctr" hangingPunct="0">
                        <a:spcBef>
                          <a:spcPts val="450"/>
                        </a:spcBef>
                        <a:spcAft>
                          <a:spcPts val="0"/>
                        </a:spcAft>
                      </a:pPr>
                      <a:r>
                        <a:rPr lang="en-US" sz="1600" b="1" kern="150" dirty="0">
                          <a:solidFill>
                            <a:schemeClr val="bg1"/>
                          </a:solidFill>
                          <a:effectLst/>
                        </a:rPr>
                        <a:t>Good or service</a:t>
                      </a:r>
                      <a:endParaRPr lang="en-US" sz="1100" b="1" kern="150" dirty="0">
                        <a:solidFill>
                          <a:schemeClr val="bg1"/>
                        </a:solidFill>
                        <a:effectLst/>
                        <a:latin typeface="Times New Roman"/>
                        <a:ea typeface="Times New Roman"/>
                      </a:endParaRPr>
                    </a:p>
                  </a:txBody>
                  <a:tcPr marL="28575" marR="28575" marT="28575" marB="28575">
                    <a:solidFill>
                      <a:schemeClr val="tx2">
                        <a:lumMod val="60000"/>
                        <a:lumOff val="40000"/>
                      </a:schemeClr>
                    </a:solidFill>
                  </a:tcPr>
                </a:tc>
                <a:tc>
                  <a:txBody>
                    <a:bodyPr/>
                    <a:lstStyle/>
                    <a:p>
                      <a:pPr marL="57150" marR="57150" algn="ctr" hangingPunct="0">
                        <a:spcBef>
                          <a:spcPts val="450"/>
                        </a:spcBef>
                        <a:spcAft>
                          <a:spcPts val="0"/>
                        </a:spcAft>
                      </a:pPr>
                      <a:r>
                        <a:rPr lang="en-US" sz="1600" b="1" kern="150" dirty="0">
                          <a:solidFill>
                            <a:schemeClr val="bg1"/>
                          </a:solidFill>
                          <a:effectLst/>
                        </a:rPr>
                        <a:t>Price in </a:t>
                      </a:r>
                      <a:r>
                        <a:rPr lang="en-US" sz="1600" b="1" kern="150" dirty="0" smtClean="0">
                          <a:solidFill>
                            <a:schemeClr val="bg1"/>
                          </a:solidFill>
                          <a:effectLst/>
                        </a:rPr>
                        <a:t>2011</a:t>
                      </a:r>
                      <a:endParaRPr lang="en-US" sz="1100" b="1" kern="150" dirty="0">
                        <a:solidFill>
                          <a:schemeClr val="bg1"/>
                        </a:solidFill>
                        <a:effectLst/>
                        <a:latin typeface="Times New Roman"/>
                        <a:ea typeface="Times New Roman"/>
                      </a:endParaRPr>
                    </a:p>
                  </a:txBody>
                  <a:tcPr marL="28575" marR="28575" marT="28575" marB="28575">
                    <a:solidFill>
                      <a:schemeClr val="tx2">
                        <a:lumMod val="60000"/>
                        <a:lumOff val="40000"/>
                      </a:schemeClr>
                    </a:solidFill>
                  </a:tcPr>
                </a:tc>
                <a:tc>
                  <a:txBody>
                    <a:bodyPr/>
                    <a:lstStyle/>
                    <a:p>
                      <a:pPr marL="57150" marR="57150" algn="ctr" hangingPunct="0">
                        <a:spcBef>
                          <a:spcPts val="450"/>
                        </a:spcBef>
                        <a:spcAft>
                          <a:spcPts val="0"/>
                        </a:spcAft>
                      </a:pPr>
                      <a:r>
                        <a:rPr lang="en-US" sz="1600" b="1" kern="150" dirty="0">
                          <a:solidFill>
                            <a:schemeClr val="bg1"/>
                          </a:solidFill>
                          <a:effectLst/>
                        </a:rPr>
                        <a:t>Price in </a:t>
                      </a:r>
                      <a:r>
                        <a:rPr lang="en-US" sz="1600" b="1" kern="150" dirty="0" smtClean="0">
                          <a:solidFill>
                            <a:schemeClr val="bg1"/>
                          </a:solidFill>
                          <a:effectLst/>
                        </a:rPr>
                        <a:t>2012</a:t>
                      </a:r>
                      <a:endParaRPr lang="en-US" sz="1100" b="1" kern="150" dirty="0">
                        <a:solidFill>
                          <a:schemeClr val="bg1"/>
                        </a:solidFill>
                        <a:effectLst/>
                        <a:latin typeface="Times New Roman"/>
                        <a:ea typeface="Times New Roman"/>
                      </a:endParaRPr>
                    </a:p>
                  </a:txBody>
                  <a:tcPr marL="28575" marR="28575" marT="28575" marB="28575">
                    <a:solidFill>
                      <a:schemeClr val="tx2">
                        <a:lumMod val="60000"/>
                        <a:lumOff val="40000"/>
                      </a:schemeClr>
                    </a:solidFill>
                  </a:tcPr>
                </a:tc>
              </a:tr>
              <a:tr h="0">
                <a:tc>
                  <a:txBody>
                    <a:bodyPr/>
                    <a:lstStyle/>
                    <a:p>
                      <a:pPr marL="57150" marR="57150" algn="ctr" hangingPunct="0">
                        <a:spcBef>
                          <a:spcPts val="450"/>
                        </a:spcBef>
                        <a:spcAft>
                          <a:spcPts val="0"/>
                        </a:spcAft>
                      </a:pPr>
                      <a:r>
                        <a:rPr lang="en-US" sz="1600" kern="150">
                          <a:effectLst/>
                        </a:rPr>
                        <a:t>Pizza</a:t>
                      </a:r>
                      <a:endParaRPr lang="en-US" sz="11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a:effectLst/>
                        </a:rPr>
                        <a:t>10€</a:t>
                      </a:r>
                      <a:endParaRPr lang="en-US" sz="11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dirty="0">
                          <a:effectLst/>
                        </a:rPr>
                        <a:t>10.50€</a:t>
                      </a:r>
                      <a:endParaRPr lang="en-US" sz="1100" kern="150" dirty="0">
                        <a:solidFill>
                          <a:srgbClr val="000000"/>
                        </a:solidFill>
                        <a:effectLst/>
                        <a:latin typeface="Times New Roman"/>
                        <a:ea typeface="Times New Roman"/>
                      </a:endParaRPr>
                    </a:p>
                  </a:txBody>
                  <a:tcPr marL="28575" marR="28575" marT="28575" marB="28575"/>
                </a:tc>
              </a:tr>
              <a:tr h="0">
                <a:tc>
                  <a:txBody>
                    <a:bodyPr/>
                    <a:lstStyle/>
                    <a:p>
                      <a:pPr marL="57150" marR="57150" algn="ctr" hangingPunct="0">
                        <a:spcBef>
                          <a:spcPts val="450"/>
                        </a:spcBef>
                        <a:spcAft>
                          <a:spcPts val="0"/>
                        </a:spcAft>
                      </a:pPr>
                      <a:r>
                        <a:rPr lang="en-US" sz="1600" kern="150">
                          <a:effectLst/>
                        </a:rPr>
                        <a:t>Haircuts</a:t>
                      </a:r>
                      <a:endParaRPr lang="en-US" sz="11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a:effectLst/>
                        </a:rPr>
                        <a:t>20€</a:t>
                      </a:r>
                      <a:endParaRPr lang="en-US" sz="11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a:effectLst/>
                        </a:rPr>
                        <a:t>19€</a:t>
                      </a:r>
                      <a:endParaRPr lang="en-US" sz="1100" kern="150">
                        <a:solidFill>
                          <a:srgbClr val="000000"/>
                        </a:solidFill>
                        <a:effectLst/>
                        <a:latin typeface="Times New Roman"/>
                        <a:ea typeface="Times New Roman"/>
                      </a:endParaRPr>
                    </a:p>
                  </a:txBody>
                  <a:tcPr marL="28575" marR="28575" marT="28575" marB="28575"/>
                </a:tc>
              </a:tr>
              <a:tr h="0">
                <a:tc>
                  <a:txBody>
                    <a:bodyPr/>
                    <a:lstStyle/>
                    <a:p>
                      <a:pPr marL="57150" marR="57150" algn="ctr" hangingPunct="0">
                        <a:spcBef>
                          <a:spcPts val="450"/>
                        </a:spcBef>
                        <a:spcAft>
                          <a:spcPts val="0"/>
                        </a:spcAft>
                      </a:pPr>
                      <a:r>
                        <a:rPr lang="en-US" sz="1600" kern="150" dirty="0">
                          <a:effectLst/>
                        </a:rPr>
                        <a:t>Wine</a:t>
                      </a:r>
                      <a:endParaRPr lang="en-US" sz="11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a:effectLst/>
                        </a:rPr>
                        <a:t>8€</a:t>
                      </a:r>
                      <a:endParaRPr lang="en-US" sz="11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a:effectLst/>
                        </a:rPr>
                        <a:t>10€</a:t>
                      </a:r>
                      <a:endParaRPr lang="en-US" sz="1100" kern="150">
                        <a:solidFill>
                          <a:srgbClr val="000000"/>
                        </a:solidFill>
                        <a:effectLst/>
                        <a:latin typeface="Times New Roman"/>
                        <a:ea typeface="Times New Roman"/>
                      </a:endParaRPr>
                    </a:p>
                  </a:txBody>
                  <a:tcPr marL="28575" marR="28575" marT="28575" marB="28575"/>
                </a:tc>
              </a:tr>
              <a:tr h="0">
                <a:tc>
                  <a:txBody>
                    <a:bodyPr/>
                    <a:lstStyle/>
                    <a:p>
                      <a:pPr marL="57150" marR="57150" algn="ctr" hangingPunct="0">
                        <a:spcBef>
                          <a:spcPts val="450"/>
                        </a:spcBef>
                        <a:spcAft>
                          <a:spcPts val="0"/>
                        </a:spcAft>
                      </a:pPr>
                      <a:r>
                        <a:rPr lang="en-US" sz="1600" kern="150" dirty="0">
                          <a:effectLst/>
                        </a:rPr>
                        <a:t>Total basket price</a:t>
                      </a:r>
                      <a:endParaRPr lang="en-US" sz="11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dirty="0">
                          <a:effectLst/>
                        </a:rPr>
                        <a:t>38€</a:t>
                      </a:r>
                      <a:endParaRPr lang="en-US" sz="11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600" kern="150" dirty="0">
                          <a:effectLst/>
                        </a:rPr>
                        <a:t>39.50€</a:t>
                      </a:r>
                      <a:endParaRPr lang="en-US" sz="1100" kern="150" dirty="0">
                        <a:solidFill>
                          <a:srgbClr val="000000"/>
                        </a:solidFill>
                        <a:effectLst/>
                        <a:latin typeface="Times New Roman"/>
                        <a:ea typeface="Times New Roman"/>
                      </a:endParaRPr>
                    </a:p>
                  </a:txBody>
                  <a:tcPr marL="28575" marR="28575" marT="28575" marB="28575"/>
                </a:tc>
              </a:tr>
            </a:tbl>
          </a:graphicData>
        </a:graphic>
      </p:graphicFrame>
      <mc:AlternateContent xmlns:mc="http://schemas.openxmlformats.org/markup-compatibility/2006" xmlns:a14="http://schemas.microsoft.com/office/drawing/2010/main">
        <mc:Choice Requires="a14">
          <p:sp>
            <p:nvSpPr>
              <p:cNvPr id="8" name="TextBox 7"/>
              <p:cNvSpPr txBox="1"/>
              <p:nvPr/>
            </p:nvSpPr>
            <p:spPr>
              <a:xfrm>
                <a:off x="0" y="2007094"/>
                <a:ext cx="2971800" cy="2069606"/>
              </a:xfrm>
              <a:prstGeom prst="rect">
                <a:avLst/>
              </a:prstGeom>
              <a:noFill/>
            </p:spPr>
            <p:txBody>
              <a:bodyPr wrap="square" rtlCol="0">
                <a:spAutoFit/>
              </a:bodyPr>
              <a:lstStyle/>
              <a:p>
                <a:r>
                  <a:rPr lang="en-US" sz="1600" b="1" dirty="0" smtClean="0"/>
                  <a:t>Determining the CPI: </a:t>
                </a:r>
                <a:r>
                  <a:rPr lang="en-US" sz="1600" dirty="0" smtClean="0"/>
                  <a:t>Assume 2011 is the base year, and we want to calculate inflation between 2011 and 2012</a:t>
                </a:r>
              </a:p>
              <a:p>
                <a:pPr marL="285750" indent="-285750">
                  <a:buFont typeface="Arial" pitchFamily="34" charset="0"/>
                  <a:buChar char="•"/>
                </a:pPr>
                <a:r>
                  <a:rPr lang="en-US" sz="1600" b="1" dirty="0" smtClean="0"/>
                  <a:t>CPI for 2011 = </a:t>
                </a:r>
                <a14:m>
                  <m:oMath xmlns:m="http://schemas.openxmlformats.org/officeDocument/2006/math">
                    <m:f>
                      <m:fPr>
                        <m:ctrlPr>
                          <a:rPr lang="en-US" sz="1600" b="1" i="1" smtClean="0">
                            <a:latin typeface="Cambria Math"/>
                          </a:rPr>
                        </m:ctrlPr>
                      </m:fPr>
                      <m:num>
                        <m:r>
                          <a:rPr lang="en-US" sz="1600" b="1" i="1" smtClean="0">
                            <a:latin typeface="Cambria Math"/>
                          </a:rPr>
                          <m:t>𝑷𝒓𝒊𝒄𝒆</m:t>
                        </m:r>
                        <m:r>
                          <a:rPr lang="en-US" sz="1600" b="1" i="1" smtClean="0">
                            <a:latin typeface="Cambria Math"/>
                          </a:rPr>
                          <m:t> </m:t>
                        </m:r>
                        <m:r>
                          <a:rPr lang="en-US" sz="1600" b="1" i="1" smtClean="0">
                            <a:latin typeface="Cambria Math"/>
                          </a:rPr>
                          <m:t>𝒐𝒇</m:t>
                        </m:r>
                        <m:r>
                          <a:rPr lang="en-US" sz="1600" b="1" i="1" smtClean="0">
                            <a:latin typeface="Cambria Math"/>
                          </a:rPr>
                          <m:t> </m:t>
                        </m:r>
                        <m:r>
                          <a:rPr lang="en-US" sz="1600" b="1" i="1" smtClean="0">
                            <a:latin typeface="Cambria Math"/>
                          </a:rPr>
                          <m:t>𝒕𝒉𝒆</m:t>
                        </m:r>
                        <m:r>
                          <a:rPr lang="en-US" sz="1600" b="1" i="1" smtClean="0">
                            <a:latin typeface="Cambria Math"/>
                          </a:rPr>
                          <m:t> </m:t>
                        </m:r>
                        <m:r>
                          <a:rPr lang="en-US" sz="1600" b="1" i="1" smtClean="0">
                            <a:latin typeface="Cambria Math"/>
                          </a:rPr>
                          <m:t>𝒃𝒂𝒔𝒌𝒆𝒕</m:t>
                        </m:r>
                        <m:r>
                          <a:rPr lang="en-US" sz="1600" b="1" i="1" smtClean="0">
                            <a:latin typeface="Cambria Math"/>
                          </a:rPr>
                          <m:t> </m:t>
                        </m:r>
                        <m:r>
                          <a:rPr lang="en-US" sz="1600" b="1" i="1" smtClean="0">
                            <a:latin typeface="Cambria Math"/>
                          </a:rPr>
                          <m:t>𝒐𝒇</m:t>
                        </m:r>
                        <m:r>
                          <a:rPr lang="en-US" sz="1600" b="1" i="1" smtClean="0">
                            <a:latin typeface="Cambria Math"/>
                          </a:rPr>
                          <m:t> </m:t>
                        </m:r>
                        <m:r>
                          <a:rPr lang="en-US" sz="1600" b="1" i="1" smtClean="0">
                            <a:latin typeface="Cambria Math"/>
                          </a:rPr>
                          <m:t>𝒈𝒐𝒐𝒅𝒔</m:t>
                        </m:r>
                        <m:r>
                          <a:rPr lang="en-US" sz="1600" b="1" i="1" smtClean="0">
                            <a:latin typeface="Cambria Math"/>
                          </a:rPr>
                          <m:t> </m:t>
                        </m:r>
                        <m:r>
                          <a:rPr lang="en-US" sz="1600" b="1" i="1" smtClean="0">
                            <a:latin typeface="Cambria Math"/>
                          </a:rPr>
                          <m:t>𝒊𝒏</m:t>
                        </m:r>
                        <m:r>
                          <a:rPr lang="en-US" sz="1600" b="1" i="1" smtClean="0">
                            <a:latin typeface="Cambria Math"/>
                          </a:rPr>
                          <m:t> </m:t>
                        </m:r>
                        <m:r>
                          <a:rPr lang="en-US" sz="1600" b="1" i="1" smtClean="0">
                            <a:latin typeface="Cambria Math"/>
                          </a:rPr>
                          <m:t>𝟐𝟎𝟏𝟏</m:t>
                        </m:r>
                      </m:num>
                      <m:den>
                        <m:r>
                          <a:rPr lang="en-US" sz="1600" b="1" i="1" smtClean="0">
                            <a:latin typeface="Cambria Math"/>
                          </a:rPr>
                          <m:t>𝑩𝒂𝒔𝒆</m:t>
                        </m:r>
                        <m:r>
                          <a:rPr lang="en-US" sz="1600" b="1" i="1" smtClean="0">
                            <a:latin typeface="Cambria Math"/>
                          </a:rPr>
                          <m:t> </m:t>
                        </m:r>
                        <m:r>
                          <a:rPr lang="en-US" sz="1600" b="1" i="1" smtClean="0">
                            <a:latin typeface="Cambria Math"/>
                          </a:rPr>
                          <m:t>𝒚𝒆𝒂𝒓</m:t>
                        </m:r>
                        <m:r>
                          <a:rPr lang="en-US" sz="1600" b="1" i="1" smtClean="0">
                            <a:latin typeface="Cambria Math"/>
                          </a:rPr>
                          <m:t> </m:t>
                        </m:r>
                        <m:r>
                          <a:rPr lang="en-US" sz="1600" b="1" i="1" smtClean="0">
                            <a:latin typeface="Cambria Math"/>
                          </a:rPr>
                          <m:t>𝒑𝒓𝒊𝒄𝒆</m:t>
                        </m:r>
                      </m:den>
                    </m:f>
                    <m:r>
                      <a:rPr lang="en-US" sz="1600" b="1" i="1" smtClean="0">
                        <a:latin typeface="Cambria Math"/>
                      </a:rPr>
                      <m:t>=</m:t>
                    </m:r>
                    <m:f>
                      <m:fPr>
                        <m:ctrlPr>
                          <a:rPr lang="en-US" sz="1600" b="1" i="1" smtClean="0">
                            <a:latin typeface="Cambria Math"/>
                          </a:rPr>
                        </m:ctrlPr>
                      </m:fPr>
                      <m:num>
                        <m:r>
                          <a:rPr lang="en-US" sz="1600" b="1" i="1" smtClean="0">
                            <a:latin typeface="Cambria Math"/>
                          </a:rPr>
                          <m:t>𝟑𝟖</m:t>
                        </m:r>
                      </m:num>
                      <m:den>
                        <m:r>
                          <a:rPr lang="en-US" sz="1600" b="1" i="1" smtClean="0">
                            <a:latin typeface="Cambria Math"/>
                          </a:rPr>
                          <m:t>𝟑𝟖</m:t>
                        </m:r>
                      </m:den>
                    </m:f>
                    <m:r>
                      <a:rPr lang="en-US" sz="1600" b="1" i="1" smtClean="0">
                        <a:latin typeface="Cambria Math"/>
                      </a:rPr>
                      <m:t>=</m:t>
                    </m:r>
                    <m:r>
                      <a:rPr lang="en-US" sz="1600" b="1" i="1" smtClean="0">
                        <a:latin typeface="Cambria Math"/>
                      </a:rPr>
                      <m:t>𝟏</m:t>
                    </m:r>
                    <m:r>
                      <a:rPr lang="en-US" sz="1600" b="1" i="1" smtClean="0">
                        <a:latin typeface="Cambria Math"/>
                        <a:ea typeface="Cambria Math"/>
                      </a:rPr>
                      <m:t>×</m:t>
                    </m:r>
                    <m:r>
                      <a:rPr lang="en-US" sz="1600" b="1" i="1" smtClean="0">
                        <a:latin typeface="Cambria Math"/>
                        <a:ea typeface="Cambria Math"/>
                      </a:rPr>
                      <m:t>𝟏𝟎𝟎</m:t>
                    </m:r>
                    <m:r>
                      <a:rPr lang="en-US" sz="1600" b="1" i="1" smtClean="0">
                        <a:latin typeface="Cambria Math"/>
                        <a:ea typeface="Cambria Math"/>
                      </a:rPr>
                      <m:t>=</m:t>
                    </m:r>
                    <m:r>
                      <a:rPr lang="en-US" sz="1600" b="1" i="1" smtClean="0">
                        <a:solidFill>
                          <a:srgbClr val="FF0000"/>
                        </a:solidFill>
                        <a:latin typeface="Cambria Math"/>
                        <a:ea typeface="Cambria Math"/>
                      </a:rPr>
                      <m:t>𝟏𝟎𝟎</m:t>
                    </m:r>
                  </m:oMath>
                </a14:m>
                <a:endParaRPr lang="en-US" sz="1600" b="1" dirty="0" smtClean="0">
                  <a:ea typeface="Cambria Math"/>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2007094"/>
                <a:ext cx="2971800" cy="2069606"/>
              </a:xfrm>
              <a:prstGeom prst="rect">
                <a:avLst/>
              </a:prstGeom>
              <a:blipFill rotWithShape="1">
                <a:blip r:embed="rId3"/>
                <a:stretch>
                  <a:fillRect l="-1025" t="-882" r="-98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0" y="4090222"/>
                <a:ext cx="9372600" cy="1510478"/>
              </a:xfrm>
              <a:prstGeom prst="rect">
                <a:avLst/>
              </a:prstGeom>
              <a:noFill/>
            </p:spPr>
            <p:txBody>
              <a:bodyPr wrap="square" rtlCol="0">
                <a:spAutoFit/>
              </a:bodyPr>
              <a:lstStyle/>
              <a:p>
                <a:pPr marL="285750" indent="-285750">
                  <a:buFont typeface="Arial" pitchFamily="34" charset="0"/>
                  <a:buChar char="•"/>
                </a:pPr>
                <a:r>
                  <a:rPr lang="en-US" sz="1600" b="1" dirty="0" smtClean="0"/>
                  <a:t>CPI for 2012 = </a:t>
                </a:r>
                <a14:m>
                  <m:oMath xmlns:m="http://schemas.openxmlformats.org/officeDocument/2006/math">
                    <m:f>
                      <m:fPr>
                        <m:ctrlPr>
                          <a:rPr lang="en-US" sz="1600" b="1" i="1">
                            <a:latin typeface="Cambria Math"/>
                          </a:rPr>
                        </m:ctrlPr>
                      </m:fPr>
                      <m:num>
                        <m:r>
                          <a:rPr lang="en-US" sz="1600" b="1" i="1">
                            <a:latin typeface="Cambria Math"/>
                          </a:rPr>
                          <m:t>𝑷𝒓𝒊𝒄𝒆</m:t>
                        </m:r>
                        <m:r>
                          <a:rPr lang="en-US" sz="1600" b="1" i="1">
                            <a:latin typeface="Cambria Math"/>
                          </a:rPr>
                          <m:t> </m:t>
                        </m:r>
                        <m:r>
                          <a:rPr lang="en-US" sz="1600" b="1" i="1">
                            <a:latin typeface="Cambria Math"/>
                          </a:rPr>
                          <m:t>𝒐𝒇</m:t>
                        </m:r>
                        <m:r>
                          <a:rPr lang="en-US" sz="1600" b="1" i="1">
                            <a:latin typeface="Cambria Math"/>
                          </a:rPr>
                          <m:t> </m:t>
                        </m:r>
                        <m:r>
                          <a:rPr lang="en-US" sz="1600" b="1" i="1">
                            <a:latin typeface="Cambria Math"/>
                          </a:rPr>
                          <m:t>𝒕𝒉𝒆</m:t>
                        </m:r>
                        <m:r>
                          <a:rPr lang="en-US" sz="1600" b="1" i="1">
                            <a:latin typeface="Cambria Math"/>
                          </a:rPr>
                          <m:t> </m:t>
                        </m:r>
                        <m:r>
                          <a:rPr lang="en-US" sz="1600" b="1" i="1">
                            <a:latin typeface="Cambria Math"/>
                          </a:rPr>
                          <m:t>𝒃𝒂𝒔𝒌𝒆𝒕</m:t>
                        </m:r>
                        <m:r>
                          <a:rPr lang="en-US" sz="1600" b="1" i="1">
                            <a:latin typeface="Cambria Math"/>
                          </a:rPr>
                          <m:t> </m:t>
                        </m:r>
                        <m:r>
                          <a:rPr lang="en-US" sz="1600" b="1" i="1">
                            <a:latin typeface="Cambria Math"/>
                          </a:rPr>
                          <m:t>𝒐𝒇</m:t>
                        </m:r>
                        <m:r>
                          <a:rPr lang="en-US" sz="1600" b="1" i="1">
                            <a:latin typeface="Cambria Math"/>
                          </a:rPr>
                          <m:t> </m:t>
                        </m:r>
                        <m:r>
                          <a:rPr lang="en-US" sz="1600" b="1" i="1">
                            <a:latin typeface="Cambria Math"/>
                          </a:rPr>
                          <m:t>𝒈𝒐𝒐𝒅𝒔</m:t>
                        </m:r>
                        <m:r>
                          <a:rPr lang="en-US" sz="1600" b="1" i="1">
                            <a:latin typeface="Cambria Math"/>
                          </a:rPr>
                          <m:t> </m:t>
                        </m:r>
                        <m:r>
                          <a:rPr lang="en-US" sz="1600" b="1" i="1">
                            <a:latin typeface="Cambria Math"/>
                          </a:rPr>
                          <m:t>𝒊𝒏</m:t>
                        </m:r>
                        <m:r>
                          <a:rPr lang="en-US" sz="1600" b="1" i="1">
                            <a:latin typeface="Cambria Math"/>
                          </a:rPr>
                          <m:t> </m:t>
                        </m:r>
                        <m:r>
                          <a:rPr lang="en-US" sz="1600" b="1" i="1">
                            <a:latin typeface="Cambria Math"/>
                          </a:rPr>
                          <m:t>𝟐𝟎𝟏𝟐</m:t>
                        </m:r>
                      </m:num>
                      <m:den>
                        <m:r>
                          <a:rPr lang="en-US" sz="1600" b="1" i="1">
                            <a:latin typeface="Cambria Math"/>
                          </a:rPr>
                          <m:t>𝑩𝒂𝒔𝒆</m:t>
                        </m:r>
                        <m:r>
                          <a:rPr lang="en-US" sz="1600" b="1" i="1">
                            <a:latin typeface="Cambria Math"/>
                          </a:rPr>
                          <m:t> </m:t>
                        </m:r>
                        <m:r>
                          <a:rPr lang="en-US" sz="1600" b="1" i="1">
                            <a:latin typeface="Cambria Math"/>
                          </a:rPr>
                          <m:t>𝒚𝒆𝒂𝒓</m:t>
                        </m:r>
                        <m:r>
                          <a:rPr lang="en-US" sz="1600" b="1" i="1">
                            <a:latin typeface="Cambria Math"/>
                          </a:rPr>
                          <m:t> </m:t>
                        </m:r>
                        <m:r>
                          <a:rPr lang="en-US" sz="1600" b="1" i="1">
                            <a:latin typeface="Cambria Math"/>
                          </a:rPr>
                          <m:t>𝒑𝒓𝒊𝒄𝒆</m:t>
                        </m:r>
                      </m:den>
                    </m:f>
                    <m:r>
                      <a:rPr lang="en-US" sz="1600" b="1" i="1">
                        <a:latin typeface="Cambria Math"/>
                      </a:rPr>
                      <m:t>=</m:t>
                    </m:r>
                    <m:f>
                      <m:fPr>
                        <m:ctrlPr>
                          <a:rPr lang="en-US" sz="1600" b="1" i="1">
                            <a:latin typeface="Cambria Math"/>
                          </a:rPr>
                        </m:ctrlPr>
                      </m:fPr>
                      <m:num>
                        <m:r>
                          <a:rPr lang="en-US" sz="1600" b="1" i="1">
                            <a:latin typeface="Cambria Math"/>
                          </a:rPr>
                          <m:t>𝟑𝟗</m:t>
                        </m:r>
                        <m:r>
                          <a:rPr lang="en-US" sz="1600" b="1" i="1">
                            <a:latin typeface="Cambria Math"/>
                          </a:rPr>
                          <m:t>.</m:t>
                        </m:r>
                        <m:r>
                          <a:rPr lang="en-US" sz="1600" b="1" i="1">
                            <a:latin typeface="Cambria Math"/>
                          </a:rPr>
                          <m:t>𝟓</m:t>
                        </m:r>
                      </m:num>
                      <m:den>
                        <m:r>
                          <a:rPr lang="en-US" sz="1600" b="1" i="1">
                            <a:latin typeface="Cambria Math"/>
                          </a:rPr>
                          <m:t>𝟑𝟖</m:t>
                        </m:r>
                      </m:den>
                    </m:f>
                    <m:r>
                      <a:rPr lang="en-US" sz="1600" b="1" i="1">
                        <a:latin typeface="Cambria Math"/>
                      </a:rPr>
                      <m:t>=</m:t>
                    </m:r>
                    <m:r>
                      <a:rPr lang="en-US" sz="1600" b="1" i="1">
                        <a:latin typeface="Cambria Math"/>
                      </a:rPr>
                      <m:t>𝟏</m:t>
                    </m:r>
                    <m:r>
                      <a:rPr lang="en-US" sz="1600" b="1" i="1">
                        <a:latin typeface="Cambria Math"/>
                      </a:rPr>
                      <m:t>.</m:t>
                    </m:r>
                    <m:r>
                      <a:rPr lang="en-US" sz="1600" b="1" i="1">
                        <a:latin typeface="Cambria Math"/>
                      </a:rPr>
                      <m:t>𝟎𝟑𝟗</m:t>
                    </m:r>
                    <m:r>
                      <a:rPr lang="en-US" sz="1600" b="1" i="1">
                        <a:latin typeface="Cambria Math"/>
                        <a:ea typeface="Cambria Math"/>
                      </a:rPr>
                      <m:t>×</m:t>
                    </m:r>
                    <m:r>
                      <a:rPr lang="en-US" sz="1600" b="1" i="1">
                        <a:latin typeface="Cambria Math"/>
                        <a:ea typeface="Cambria Math"/>
                      </a:rPr>
                      <m:t>𝟏𝟎𝟎</m:t>
                    </m:r>
                    <m:r>
                      <a:rPr lang="en-US" sz="1600" b="1" i="1">
                        <a:latin typeface="Cambria Math"/>
                        <a:ea typeface="Cambria Math"/>
                      </a:rPr>
                      <m:t>=</m:t>
                    </m:r>
                    <m:r>
                      <a:rPr lang="en-US" sz="1600" b="1" i="1" smtClean="0">
                        <a:solidFill>
                          <a:srgbClr val="FF0000"/>
                        </a:solidFill>
                        <a:latin typeface="Cambria Math"/>
                        <a:ea typeface="Cambria Math"/>
                      </a:rPr>
                      <m:t>𝟏𝟎𝟑</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𝟗</m:t>
                    </m:r>
                  </m:oMath>
                </a14:m>
                <a:r>
                  <a:rPr lang="en-US" sz="1600" b="1" dirty="0">
                    <a:solidFill>
                      <a:srgbClr val="FF0000"/>
                    </a:solidFill>
                  </a:rPr>
                  <a:t> </a:t>
                </a:r>
                <a:endParaRPr lang="en-US" sz="1600" b="1" dirty="0"/>
              </a:p>
              <a:p>
                <a:endParaRPr lang="en-US" dirty="0" smtClean="0"/>
              </a:p>
              <a:p>
                <a:r>
                  <a:rPr lang="en-US" i="1" dirty="0" smtClean="0"/>
                  <a:t>With the CPIs known, we can calculate the rate of inflation:</a:t>
                </a:r>
                <a:endParaRPr lang="en-US" b="1" i="1" dirty="0" smtClean="0">
                  <a:solidFill>
                    <a:srgbClr val="FF0000"/>
                  </a:solidFill>
                  <a:latin typeface="Cambria Math"/>
                </a:endParaRPr>
              </a:p>
              <a:p>
                <a14:m>
                  <m:oMath xmlns:m="http://schemas.openxmlformats.org/officeDocument/2006/math">
                    <m:r>
                      <a:rPr lang="en-US" b="0" i="1">
                        <a:solidFill>
                          <a:srgbClr val="FF0000"/>
                        </a:solidFill>
                        <a:latin typeface="Cambria Math"/>
                      </a:rPr>
                      <m:t>𝑇h𝑒</m:t>
                    </m:r>
                    <m:r>
                      <a:rPr lang="en-US" b="0" i="1">
                        <a:solidFill>
                          <a:srgbClr val="FF0000"/>
                        </a:solidFill>
                        <a:latin typeface="Cambria Math"/>
                      </a:rPr>
                      <m:t> </m:t>
                    </m:r>
                    <m:r>
                      <a:rPr lang="en-US" b="0" i="1">
                        <a:solidFill>
                          <a:srgbClr val="FF0000"/>
                        </a:solidFill>
                        <a:latin typeface="Cambria Math"/>
                      </a:rPr>
                      <m:t>𝐼𝑛𝑓𝑙𝑎𝑡𝑖𝑜𝑛</m:t>
                    </m:r>
                    <m:r>
                      <a:rPr lang="en-US" b="0" i="1">
                        <a:solidFill>
                          <a:srgbClr val="FF0000"/>
                        </a:solidFill>
                        <a:latin typeface="Cambria Math"/>
                      </a:rPr>
                      <m:t> </m:t>
                    </m:r>
                    <m:r>
                      <a:rPr lang="en-US" b="0" i="1">
                        <a:solidFill>
                          <a:srgbClr val="FF0000"/>
                        </a:solidFill>
                        <a:latin typeface="Cambria Math"/>
                      </a:rPr>
                      <m:t>𝑅𝑎𝑡𝑒</m:t>
                    </m:r>
                    <m:r>
                      <a:rPr lang="en-US" b="0" i="1">
                        <a:solidFill>
                          <a:srgbClr val="FF0000"/>
                        </a:solidFill>
                        <a:latin typeface="Cambria Math"/>
                      </a:rPr>
                      <m:t>=</m:t>
                    </m:r>
                    <m:f>
                      <m:fPr>
                        <m:ctrlPr>
                          <a:rPr lang="en-US" i="1">
                            <a:solidFill>
                              <a:srgbClr val="FF0000"/>
                            </a:solidFill>
                            <a:latin typeface="Cambria Math"/>
                          </a:rPr>
                        </m:ctrlPr>
                      </m:fPr>
                      <m:num>
                        <m:sSub>
                          <m:sSubPr>
                            <m:ctrlPr>
                              <a:rPr lang="en-US" i="1">
                                <a:solidFill>
                                  <a:srgbClr val="FF0000"/>
                                </a:solidFill>
                                <a:latin typeface="Cambria Math"/>
                              </a:rPr>
                            </m:ctrlPr>
                          </m:sSubPr>
                          <m:e>
                            <m:r>
                              <a:rPr lang="en-US" b="0" i="1">
                                <a:solidFill>
                                  <a:srgbClr val="FF0000"/>
                                </a:solidFill>
                                <a:latin typeface="Cambria Math"/>
                              </a:rPr>
                              <m:t>𝐶𝑃𝐼</m:t>
                            </m:r>
                          </m:e>
                          <m:sub>
                            <m:r>
                              <a:rPr lang="en-US" b="0" i="1">
                                <a:solidFill>
                                  <a:srgbClr val="FF0000"/>
                                </a:solidFill>
                                <a:latin typeface="Cambria Math"/>
                              </a:rPr>
                              <m:t>𝑦𝑒𝑎𝑟</m:t>
                            </m:r>
                            <m:r>
                              <a:rPr lang="en-US" b="0" i="1">
                                <a:solidFill>
                                  <a:srgbClr val="FF0000"/>
                                </a:solidFill>
                                <a:latin typeface="Cambria Math"/>
                              </a:rPr>
                              <m:t> 2</m:t>
                            </m:r>
                          </m:sub>
                        </m:sSub>
                        <m:r>
                          <a:rPr lang="en-US" b="0" i="1">
                            <a:solidFill>
                              <a:srgbClr val="FF0000"/>
                            </a:solidFill>
                            <a:latin typeface="Cambria Math"/>
                          </a:rPr>
                          <m:t>−</m:t>
                        </m:r>
                        <m:sSub>
                          <m:sSubPr>
                            <m:ctrlPr>
                              <a:rPr lang="en-US" i="1">
                                <a:solidFill>
                                  <a:srgbClr val="FF0000"/>
                                </a:solidFill>
                                <a:latin typeface="Cambria Math"/>
                              </a:rPr>
                            </m:ctrlPr>
                          </m:sSubPr>
                          <m:e>
                            <m:r>
                              <a:rPr lang="en-US" b="0" i="1">
                                <a:solidFill>
                                  <a:srgbClr val="FF0000"/>
                                </a:solidFill>
                                <a:latin typeface="Cambria Math"/>
                              </a:rPr>
                              <m:t>𝐶𝑃𝐼</m:t>
                            </m:r>
                          </m:e>
                          <m:sub>
                            <m:r>
                              <a:rPr lang="en-US" b="0" i="1">
                                <a:solidFill>
                                  <a:srgbClr val="FF0000"/>
                                </a:solidFill>
                                <a:latin typeface="Cambria Math"/>
                              </a:rPr>
                              <m:t>𝑦𝑒𝑎𝑟</m:t>
                            </m:r>
                            <m:r>
                              <a:rPr lang="en-US" b="0" i="1">
                                <a:solidFill>
                                  <a:srgbClr val="FF0000"/>
                                </a:solidFill>
                                <a:latin typeface="Cambria Math"/>
                              </a:rPr>
                              <m:t> 1</m:t>
                            </m:r>
                          </m:sub>
                        </m:sSub>
                      </m:num>
                      <m:den>
                        <m:sSub>
                          <m:sSubPr>
                            <m:ctrlPr>
                              <a:rPr lang="en-US" i="1">
                                <a:solidFill>
                                  <a:srgbClr val="FF0000"/>
                                </a:solidFill>
                                <a:latin typeface="Cambria Math"/>
                              </a:rPr>
                            </m:ctrlPr>
                          </m:sSubPr>
                          <m:e>
                            <m:r>
                              <a:rPr lang="en-US" b="0" i="1">
                                <a:solidFill>
                                  <a:srgbClr val="FF0000"/>
                                </a:solidFill>
                                <a:latin typeface="Cambria Math"/>
                              </a:rPr>
                              <m:t>𝐶𝑃𝐼</m:t>
                            </m:r>
                          </m:e>
                          <m:sub>
                            <m:r>
                              <a:rPr lang="en-US" b="0" i="1">
                                <a:solidFill>
                                  <a:srgbClr val="FF0000"/>
                                </a:solidFill>
                                <a:latin typeface="Cambria Math"/>
                              </a:rPr>
                              <m:t>𝑦𝑒𝑎𝑟</m:t>
                            </m:r>
                            <m:r>
                              <a:rPr lang="en-US" b="0" i="1">
                                <a:solidFill>
                                  <a:srgbClr val="FF0000"/>
                                </a:solidFill>
                                <a:latin typeface="Cambria Math"/>
                              </a:rPr>
                              <m:t> 1</m:t>
                            </m:r>
                          </m:sub>
                        </m:sSub>
                      </m:den>
                    </m:f>
                    <m:r>
                      <a:rPr lang="en-US" b="0" i="1">
                        <a:solidFill>
                          <a:srgbClr val="FF0000"/>
                        </a:solidFill>
                        <a:latin typeface="Cambria Math"/>
                        <a:ea typeface="Cambria Math"/>
                      </a:rPr>
                      <m:t>×100</m:t>
                    </m:r>
                    <m:r>
                      <a:rPr lang="en-US" b="0" i="1" smtClean="0">
                        <a:solidFill>
                          <a:srgbClr val="FF0000"/>
                        </a:solidFill>
                        <a:latin typeface="Cambria Math"/>
                        <a:ea typeface="Cambria Math"/>
                      </a:rPr>
                      <m:t>=</m:t>
                    </m:r>
                    <m:f>
                      <m:fPr>
                        <m:ctrlPr>
                          <a:rPr lang="en-US" b="0" i="1" smtClean="0">
                            <a:solidFill>
                              <a:srgbClr val="FF0000"/>
                            </a:solidFill>
                            <a:latin typeface="Cambria Math"/>
                            <a:ea typeface="Cambria Math"/>
                          </a:rPr>
                        </m:ctrlPr>
                      </m:fPr>
                      <m:num>
                        <m:r>
                          <a:rPr lang="en-US" b="0" i="1" smtClean="0">
                            <a:solidFill>
                              <a:srgbClr val="FF0000"/>
                            </a:solidFill>
                            <a:latin typeface="Cambria Math"/>
                            <a:ea typeface="Cambria Math"/>
                          </a:rPr>
                          <m:t>103.9−100</m:t>
                        </m:r>
                      </m:num>
                      <m:den>
                        <m:r>
                          <a:rPr lang="en-US" b="0" i="1" smtClean="0">
                            <a:solidFill>
                              <a:srgbClr val="FF0000"/>
                            </a:solidFill>
                            <a:latin typeface="Cambria Math"/>
                            <a:ea typeface="Cambria Math"/>
                          </a:rPr>
                          <m:t>100</m:t>
                        </m:r>
                      </m:den>
                    </m:f>
                    <m:r>
                      <a:rPr lang="en-US" b="0" i="1" smtClean="0">
                        <a:solidFill>
                          <a:srgbClr val="FF0000"/>
                        </a:solidFill>
                        <a:latin typeface="Cambria Math"/>
                        <a:ea typeface="Cambria Math"/>
                      </a:rPr>
                      <m:t>=0.039×100=</m:t>
                    </m:r>
                    <m:r>
                      <a:rPr lang="en-US" b="1" i="1" smtClean="0">
                        <a:solidFill>
                          <a:srgbClr val="FF0000"/>
                        </a:solidFill>
                        <a:latin typeface="Cambria Math"/>
                        <a:ea typeface="Cambria Math"/>
                      </a:rPr>
                      <m:t>𝟑</m:t>
                    </m:r>
                    <m:r>
                      <a:rPr lang="en-US" b="1" i="1" smtClean="0">
                        <a:solidFill>
                          <a:srgbClr val="FF0000"/>
                        </a:solidFill>
                        <a:latin typeface="Cambria Math"/>
                        <a:ea typeface="Cambria Math"/>
                      </a:rPr>
                      <m:t>.</m:t>
                    </m:r>
                    <m:r>
                      <a:rPr lang="en-US" b="1" i="1" smtClean="0">
                        <a:solidFill>
                          <a:srgbClr val="FF0000"/>
                        </a:solidFill>
                        <a:latin typeface="Cambria Math"/>
                        <a:ea typeface="Cambria Math"/>
                      </a:rPr>
                      <m:t>𝟗</m:t>
                    </m:r>
                    <m:r>
                      <a:rPr lang="en-US" b="1" i="1" smtClean="0">
                        <a:solidFill>
                          <a:srgbClr val="FF0000"/>
                        </a:solidFill>
                        <a:latin typeface="Cambria Math"/>
                        <a:ea typeface="Cambria Math"/>
                      </a:rPr>
                      <m:t>%</m:t>
                    </m:r>
                  </m:oMath>
                </a14:m>
                <a:r>
                  <a:rPr lang="en-US" sz="1600" b="1" dirty="0" smtClean="0">
                    <a:solidFill>
                      <a:srgbClr val="FF0000"/>
                    </a:solidFill>
                    <a:ea typeface="Cambria Math"/>
                  </a:rPr>
                  <a:t> </a:t>
                </a:r>
                <a:endParaRPr lang="en-US" sz="1600" b="1" dirty="0">
                  <a:solidFill>
                    <a:srgbClr val="FF0000"/>
                  </a:solidFill>
                  <a:ea typeface="Cambria Math"/>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0" y="4090222"/>
                <a:ext cx="9372600" cy="1510478"/>
              </a:xfrm>
              <a:prstGeom prst="rect">
                <a:avLst/>
              </a:prstGeom>
              <a:blipFill rotWithShape="1">
                <a:blip r:embed="rId4"/>
                <a:stretch>
                  <a:fillRect l="-520"/>
                </a:stretch>
              </a:blipFill>
            </p:spPr>
            <p:txBody>
              <a:bodyPr/>
              <a:lstStyle/>
              <a:p>
                <a:r>
                  <a:rPr lang="en-US">
                    <a:noFill/>
                  </a:rPr>
                  <a:t> </a:t>
                </a:r>
              </a:p>
            </p:txBody>
          </p:sp>
        </mc:Fallback>
      </mc:AlternateContent>
      <p:sp>
        <p:nvSpPr>
          <p:cNvPr id="11" name="TextBox 10"/>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42588123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2523768"/>
          </a:xfrm>
          <a:prstGeom prst="rect">
            <a:avLst/>
          </a:prstGeom>
          <a:noFill/>
        </p:spPr>
        <p:txBody>
          <a:bodyPr wrap="square" rtlCol="0">
            <a:spAutoFit/>
          </a:bodyPr>
          <a:lstStyle/>
          <a:p>
            <a:r>
              <a:rPr lang="en-US" sz="2400" dirty="0" smtClean="0">
                <a:solidFill>
                  <a:srgbClr val="FF0000"/>
                </a:solidFill>
              </a:rPr>
              <a:t>Using a Weighted Price Index to Calculate Inflation</a:t>
            </a:r>
          </a:p>
          <a:p>
            <a:r>
              <a:rPr lang="en-US" dirty="0" smtClean="0"/>
              <a:t>Because not all the goods measured in a nation’s Consumer Price Index are equally important to the typical household, governments </a:t>
            </a:r>
            <a:r>
              <a:rPr lang="en-US" i="1" dirty="0" smtClean="0"/>
              <a:t>weight</a:t>
            </a:r>
            <a:r>
              <a:rPr lang="en-US" dirty="0" smtClean="0"/>
              <a:t> particular types of consumption more than other types.</a:t>
            </a:r>
          </a:p>
          <a:p>
            <a:pPr marL="285750" indent="-285750">
              <a:buFont typeface="Arial" pitchFamily="34" charset="0"/>
              <a:buChar char="•"/>
            </a:pPr>
            <a:r>
              <a:rPr lang="en-US" sz="1600" dirty="0" smtClean="0">
                <a:solidFill>
                  <a:srgbClr val="0000CC"/>
                </a:solidFill>
              </a:rPr>
              <a:t>For example, food and beverages make up approximately 15% of the typical household’s budget in a given year. But housing (either rental payments or mortgage payments) make up 40%.</a:t>
            </a:r>
          </a:p>
          <a:p>
            <a:pPr marL="285750" indent="-285750">
              <a:buFont typeface="Arial" pitchFamily="34" charset="0"/>
              <a:buChar char="•"/>
            </a:pPr>
            <a:r>
              <a:rPr lang="en-US" sz="1600" dirty="0" smtClean="0">
                <a:solidFill>
                  <a:srgbClr val="0000CC"/>
                </a:solidFill>
              </a:rPr>
              <a:t>In this example, housing prices should be weighted more heavily than food and beverages</a:t>
            </a:r>
            <a:endParaRPr lang="en-US" sz="1600" dirty="0">
              <a:solidFill>
                <a:srgbClr val="0000CC"/>
              </a:solidFill>
            </a:endParaRPr>
          </a:p>
          <a:p>
            <a:r>
              <a:rPr lang="en-US" sz="1600" dirty="0" smtClean="0"/>
              <a:t>Consider the table showing the prices of the three goods measured in a CPI in two years, including the weight given to each good based on the percentage of the typical consumer’s income spent on it.</a:t>
            </a:r>
          </a:p>
        </p:txBody>
      </p:sp>
      <p:graphicFrame>
        <p:nvGraphicFramePr>
          <p:cNvPr id="11" name="Table 10"/>
          <p:cNvGraphicFramePr>
            <a:graphicFrameLocks noGrp="1"/>
          </p:cNvGraphicFramePr>
          <p:nvPr>
            <p:extLst>
              <p:ext uri="{D42A27DB-BD31-4B8C-83A1-F6EECF244321}">
                <p14:modId xmlns:p14="http://schemas.microsoft.com/office/powerpoint/2010/main" val="3552194551"/>
              </p:ext>
            </p:extLst>
          </p:nvPr>
        </p:nvGraphicFramePr>
        <p:xfrm>
          <a:off x="0" y="3348255"/>
          <a:ext cx="3200400" cy="2252445"/>
        </p:xfrm>
        <a:graphic>
          <a:graphicData uri="http://schemas.openxmlformats.org/drawingml/2006/table">
            <a:tbl>
              <a:tblPr>
                <a:tableStyleId>{5DA37D80-6434-44D0-A028-1B22A696006F}</a:tableStyleId>
              </a:tblPr>
              <a:tblGrid>
                <a:gridCol w="800100"/>
                <a:gridCol w="800100"/>
                <a:gridCol w="800100"/>
                <a:gridCol w="800100"/>
              </a:tblGrid>
              <a:tr h="398472">
                <a:tc>
                  <a:txBody>
                    <a:bodyPr/>
                    <a:lstStyle/>
                    <a:p>
                      <a:pPr marL="57150" marR="57150" algn="ctr" hangingPunct="0">
                        <a:spcBef>
                          <a:spcPts val="450"/>
                        </a:spcBef>
                        <a:spcAft>
                          <a:spcPts val="0"/>
                        </a:spcAft>
                      </a:pPr>
                      <a:r>
                        <a:rPr lang="en-US" sz="1200" b="1" kern="150" dirty="0">
                          <a:solidFill>
                            <a:schemeClr val="bg1"/>
                          </a:solidFill>
                          <a:effectLst/>
                        </a:rPr>
                        <a:t>Good</a:t>
                      </a:r>
                      <a:endParaRPr lang="en-US" sz="1200" b="1" kern="150" dirty="0">
                        <a:solidFill>
                          <a:schemeClr val="bg1"/>
                        </a:solidFill>
                        <a:effectLst/>
                        <a:latin typeface="Times New Roman"/>
                        <a:ea typeface="Times New Roman"/>
                      </a:endParaRPr>
                    </a:p>
                  </a:txBody>
                  <a:tcPr marL="28575" marR="28575" marT="28575" marB="28575" anchor="ctr">
                    <a:solidFill>
                      <a:schemeClr val="accent2"/>
                    </a:solidFill>
                  </a:tcPr>
                </a:tc>
                <a:tc>
                  <a:txBody>
                    <a:bodyPr/>
                    <a:lstStyle/>
                    <a:p>
                      <a:pPr marL="57150" marR="57150" algn="ctr" hangingPunct="0">
                        <a:spcBef>
                          <a:spcPts val="450"/>
                        </a:spcBef>
                        <a:spcAft>
                          <a:spcPts val="0"/>
                        </a:spcAft>
                      </a:pPr>
                      <a:r>
                        <a:rPr lang="en-US" sz="1200" b="1" kern="150" dirty="0" smtClean="0">
                          <a:solidFill>
                            <a:schemeClr val="bg1"/>
                          </a:solidFill>
                          <a:effectLst/>
                        </a:rPr>
                        <a:t>Price </a:t>
                      </a:r>
                      <a:r>
                        <a:rPr lang="en-US" sz="1200" b="1" kern="150" dirty="0">
                          <a:solidFill>
                            <a:schemeClr val="bg1"/>
                          </a:solidFill>
                          <a:effectLst/>
                        </a:rPr>
                        <a:t>in </a:t>
                      </a:r>
                      <a:r>
                        <a:rPr lang="en-US" sz="1200" b="1" kern="150" dirty="0" smtClean="0">
                          <a:solidFill>
                            <a:schemeClr val="bg1"/>
                          </a:solidFill>
                          <a:effectLst/>
                        </a:rPr>
                        <a:t>2009</a:t>
                      </a:r>
                      <a:endParaRPr lang="en-US" sz="1200" b="1" kern="150" dirty="0">
                        <a:solidFill>
                          <a:schemeClr val="bg1"/>
                        </a:solidFill>
                        <a:effectLst/>
                        <a:latin typeface="Times New Roman"/>
                        <a:ea typeface="Times New Roman"/>
                      </a:endParaRPr>
                    </a:p>
                  </a:txBody>
                  <a:tcPr marL="28575" marR="28575" marT="28575" marB="28575" anchor="ctr">
                    <a:solidFill>
                      <a:schemeClr val="accent2"/>
                    </a:solidFill>
                  </a:tcPr>
                </a:tc>
                <a:tc>
                  <a:txBody>
                    <a:bodyPr/>
                    <a:lstStyle/>
                    <a:p>
                      <a:pPr marL="57150" marR="57150" algn="ctr" hangingPunct="0">
                        <a:spcBef>
                          <a:spcPts val="450"/>
                        </a:spcBef>
                        <a:spcAft>
                          <a:spcPts val="0"/>
                        </a:spcAft>
                      </a:pPr>
                      <a:r>
                        <a:rPr lang="en-US" sz="1200" b="1" kern="150" dirty="0" smtClean="0">
                          <a:solidFill>
                            <a:schemeClr val="bg1"/>
                          </a:solidFill>
                          <a:effectLst/>
                        </a:rPr>
                        <a:t>Price </a:t>
                      </a:r>
                      <a:r>
                        <a:rPr lang="en-US" sz="1200" b="1" kern="150" dirty="0">
                          <a:solidFill>
                            <a:schemeClr val="bg1"/>
                          </a:solidFill>
                          <a:effectLst/>
                        </a:rPr>
                        <a:t>in </a:t>
                      </a:r>
                      <a:r>
                        <a:rPr lang="en-US" sz="1200" b="1" kern="150" dirty="0" smtClean="0">
                          <a:solidFill>
                            <a:schemeClr val="bg1"/>
                          </a:solidFill>
                          <a:effectLst/>
                        </a:rPr>
                        <a:t>2010</a:t>
                      </a:r>
                      <a:endParaRPr lang="en-US" sz="1200" b="1" kern="150" dirty="0">
                        <a:solidFill>
                          <a:schemeClr val="bg1"/>
                        </a:solidFill>
                        <a:effectLst/>
                        <a:latin typeface="Times New Roman"/>
                        <a:ea typeface="Times New Roman"/>
                      </a:endParaRPr>
                    </a:p>
                  </a:txBody>
                  <a:tcPr marL="28575" marR="28575" marT="28575" marB="28575" anchor="ctr">
                    <a:solidFill>
                      <a:schemeClr val="accent2"/>
                    </a:solidFill>
                  </a:tcPr>
                </a:tc>
                <a:tc>
                  <a:txBody>
                    <a:bodyPr/>
                    <a:lstStyle/>
                    <a:p>
                      <a:pPr marL="57150" marR="57150" algn="ctr" hangingPunct="0">
                        <a:spcBef>
                          <a:spcPts val="450"/>
                        </a:spcBef>
                        <a:spcAft>
                          <a:spcPts val="0"/>
                        </a:spcAft>
                      </a:pPr>
                      <a:r>
                        <a:rPr lang="en-US" sz="1200" b="1" kern="150" dirty="0" smtClean="0">
                          <a:solidFill>
                            <a:schemeClr val="bg1"/>
                          </a:solidFill>
                          <a:effectLst/>
                        </a:rPr>
                        <a:t>Weight</a:t>
                      </a:r>
                      <a:endParaRPr lang="en-US" sz="1200" b="1" kern="150" dirty="0">
                        <a:solidFill>
                          <a:schemeClr val="bg1"/>
                        </a:solidFill>
                        <a:effectLst/>
                        <a:latin typeface="Times New Roman"/>
                        <a:ea typeface="Times New Roman"/>
                      </a:endParaRPr>
                    </a:p>
                  </a:txBody>
                  <a:tcPr marL="28575" marR="28575" marT="28575" marB="28575" anchor="ctr">
                    <a:solidFill>
                      <a:schemeClr val="accent2"/>
                    </a:solidFill>
                  </a:tcPr>
                </a:tc>
              </a:tr>
              <a:tr h="609845">
                <a:tc>
                  <a:txBody>
                    <a:bodyPr/>
                    <a:lstStyle/>
                    <a:p>
                      <a:pPr marL="57150" marR="57150" algn="ctr" hangingPunct="0">
                        <a:spcBef>
                          <a:spcPts val="450"/>
                        </a:spcBef>
                        <a:spcAft>
                          <a:spcPts val="0"/>
                        </a:spcAft>
                      </a:pPr>
                      <a:r>
                        <a:rPr lang="en-US" sz="1400" kern="150" dirty="0">
                          <a:effectLst/>
                        </a:rPr>
                        <a:t>Banana</a:t>
                      </a:r>
                      <a:endParaRPr lang="en-US" sz="14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a:effectLst/>
                        </a:rPr>
                        <a:t>$2</a:t>
                      </a:r>
                      <a:endParaRPr lang="en-US" sz="16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a:effectLst/>
                        </a:rPr>
                        <a:t>$1.50</a:t>
                      </a:r>
                      <a:endParaRPr lang="en-US" sz="16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smtClean="0">
                          <a:effectLst/>
                        </a:rPr>
                        <a:t>25%</a:t>
                      </a:r>
                      <a:endParaRPr lang="en-US" sz="1600" kern="150" dirty="0">
                        <a:solidFill>
                          <a:srgbClr val="000000"/>
                        </a:solidFill>
                        <a:effectLst/>
                        <a:latin typeface="Times New Roman"/>
                        <a:ea typeface="Times New Roman"/>
                      </a:endParaRPr>
                    </a:p>
                  </a:txBody>
                  <a:tcPr marL="28575" marR="28575" marT="28575" marB="28575" anchor="ctr"/>
                </a:tc>
              </a:tr>
              <a:tr h="609845">
                <a:tc>
                  <a:txBody>
                    <a:bodyPr/>
                    <a:lstStyle/>
                    <a:p>
                      <a:pPr marL="57150" marR="57150" algn="ctr" hangingPunct="0">
                        <a:spcBef>
                          <a:spcPts val="450"/>
                        </a:spcBef>
                        <a:spcAft>
                          <a:spcPts val="0"/>
                        </a:spcAft>
                      </a:pPr>
                      <a:r>
                        <a:rPr lang="en-US" sz="1400" kern="150" dirty="0">
                          <a:effectLst/>
                        </a:rPr>
                        <a:t>Haircut</a:t>
                      </a:r>
                      <a:endParaRPr lang="en-US" sz="14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a:effectLst/>
                        </a:rPr>
                        <a:t>$11</a:t>
                      </a:r>
                      <a:endParaRPr lang="en-US" sz="16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a:effectLst/>
                        </a:rPr>
                        <a:t>$10</a:t>
                      </a:r>
                      <a:endParaRPr lang="en-US" sz="16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smtClean="0">
                          <a:effectLst/>
                        </a:rPr>
                        <a:t>30%</a:t>
                      </a:r>
                      <a:endParaRPr lang="en-US" sz="1600" kern="150" dirty="0">
                        <a:solidFill>
                          <a:srgbClr val="000000"/>
                        </a:solidFill>
                        <a:effectLst/>
                        <a:latin typeface="Times New Roman"/>
                        <a:ea typeface="Times New Roman"/>
                      </a:endParaRPr>
                    </a:p>
                  </a:txBody>
                  <a:tcPr marL="28575" marR="28575" marT="28575" marB="28575" anchor="ctr"/>
                </a:tc>
              </a:tr>
              <a:tr h="609845">
                <a:tc>
                  <a:txBody>
                    <a:bodyPr/>
                    <a:lstStyle/>
                    <a:p>
                      <a:pPr marL="57150" marR="57150" algn="ctr" hangingPunct="0">
                        <a:spcBef>
                          <a:spcPts val="450"/>
                        </a:spcBef>
                        <a:spcAft>
                          <a:spcPts val="0"/>
                        </a:spcAft>
                      </a:pPr>
                      <a:r>
                        <a:rPr lang="en-US" sz="1400" kern="150" dirty="0">
                          <a:effectLst/>
                        </a:rPr>
                        <a:t>Taxi ride</a:t>
                      </a:r>
                      <a:endParaRPr lang="en-US" sz="14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a:effectLst/>
                        </a:rPr>
                        <a:t>$8</a:t>
                      </a:r>
                      <a:endParaRPr lang="en-US" sz="1600" kern="15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a:effectLst/>
                        </a:rPr>
                        <a:t>$10</a:t>
                      </a:r>
                      <a:endParaRPr lang="en-US" sz="1600" kern="150" dirty="0">
                        <a:solidFill>
                          <a:srgbClr val="000000"/>
                        </a:solidFill>
                        <a:effectLst/>
                        <a:latin typeface="Times New Roman"/>
                        <a:ea typeface="Times New Roman"/>
                      </a:endParaRPr>
                    </a:p>
                  </a:txBody>
                  <a:tcPr marL="28575" marR="28575" marT="28575" marB="28575" anchor="ctr"/>
                </a:tc>
                <a:tc>
                  <a:txBody>
                    <a:bodyPr/>
                    <a:lstStyle/>
                    <a:p>
                      <a:pPr marL="57150" marR="57150" algn="ctr" hangingPunct="0">
                        <a:spcBef>
                          <a:spcPts val="450"/>
                        </a:spcBef>
                        <a:spcAft>
                          <a:spcPts val="0"/>
                        </a:spcAft>
                      </a:pPr>
                      <a:r>
                        <a:rPr lang="en-US" sz="1600" kern="150" dirty="0" smtClean="0">
                          <a:effectLst/>
                        </a:rPr>
                        <a:t>45%</a:t>
                      </a:r>
                      <a:endParaRPr lang="en-US" sz="1600" kern="150" dirty="0">
                        <a:solidFill>
                          <a:srgbClr val="000000"/>
                        </a:solidFill>
                        <a:effectLst/>
                        <a:latin typeface="Times New Roman"/>
                        <a:ea typeface="Times New Roman"/>
                      </a:endParaRPr>
                    </a:p>
                  </a:txBody>
                  <a:tcPr marL="28575" marR="28575" marT="28575" marB="28575" anchor="ctr"/>
                </a:tc>
              </a:tr>
            </a:tbl>
          </a:graphicData>
        </a:graphic>
      </p:graphicFrame>
      <p:sp>
        <p:nvSpPr>
          <p:cNvPr id="12" name="Rectangle 11"/>
          <p:cNvSpPr/>
          <p:nvPr/>
        </p:nvSpPr>
        <p:spPr>
          <a:xfrm>
            <a:off x="3276600" y="3238500"/>
            <a:ext cx="5867400" cy="1815882"/>
          </a:xfrm>
          <a:prstGeom prst="rect">
            <a:avLst/>
          </a:prstGeom>
        </p:spPr>
        <p:txBody>
          <a:bodyPr wrap="square">
            <a:spAutoFit/>
          </a:bodyPr>
          <a:lstStyle/>
          <a:p>
            <a:pPr hangingPunct="0"/>
            <a:r>
              <a:rPr lang="en-US" sz="1400" dirty="0"/>
              <a:t>To establish a price index with 2009 as the base year, we must calculate the weighted price of the basket of goods for 2009. To do this, we multiply the average price of each good by its weight, expressed in hundredths.</a:t>
            </a:r>
          </a:p>
          <a:p>
            <a:pPr hangingPunct="0"/>
            <a:r>
              <a:rPr lang="en-US" sz="1400" b="1" dirty="0" smtClean="0"/>
              <a:t>2009:</a:t>
            </a:r>
            <a:endParaRPr lang="en-US" sz="1400" b="1" dirty="0"/>
          </a:p>
          <a:p>
            <a:pPr lvl="0" hangingPunct="0"/>
            <a:r>
              <a:rPr lang="en-US" sz="1400" dirty="0"/>
              <a:t>Banana = 2 x 0.25 = 0.5, plus</a:t>
            </a:r>
          </a:p>
          <a:p>
            <a:pPr lvl="0" hangingPunct="0"/>
            <a:r>
              <a:rPr lang="en-US" sz="1400" dirty="0"/>
              <a:t>Haircut = 11 x 0.3 = 3.3, plus</a:t>
            </a:r>
          </a:p>
          <a:p>
            <a:pPr lvl="0" hangingPunct="0"/>
            <a:r>
              <a:rPr lang="en-US" sz="1400" dirty="0"/>
              <a:t>Taxi ride = 8 x 0.45 = </a:t>
            </a:r>
            <a:r>
              <a:rPr lang="en-US" sz="1400" dirty="0" smtClean="0"/>
              <a:t>3.6</a:t>
            </a:r>
            <a:endParaRPr lang="en-US" sz="1400" dirty="0"/>
          </a:p>
          <a:p>
            <a:pPr lvl="0" hangingPunct="0"/>
            <a:r>
              <a:rPr lang="en-US" sz="1400" b="1" dirty="0" smtClean="0">
                <a:solidFill>
                  <a:srgbClr val="0000CC"/>
                </a:solidFill>
              </a:rPr>
              <a:t>Price index for 2009 = 7.7</a:t>
            </a:r>
            <a:endParaRPr lang="en-US" sz="1400" dirty="0">
              <a:solidFill>
                <a:srgbClr val="0000CC"/>
              </a:solidFill>
            </a:endParaRPr>
          </a:p>
        </p:txBody>
      </p:sp>
      <p:sp>
        <p:nvSpPr>
          <p:cNvPr id="13" name="Rectangle 12"/>
          <p:cNvSpPr/>
          <p:nvPr/>
        </p:nvSpPr>
        <p:spPr>
          <a:xfrm>
            <a:off x="5672319" y="3897749"/>
            <a:ext cx="3624081" cy="1169551"/>
          </a:xfrm>
          <a:prstGeom prst="rect">
            <a:avLst/>
          </a:prstGeom>
        </p:spPr>
        <p:txBody>
          <a:bodyPr wrap="square">
            <a:spAutoFit/>
          </a:bodyPr>
          <a:lstStyle/>
          <a:p>
            <a:pPr lvl="0" hangingPunct="0"/>
            <a:r>
              <a:rPr lang="en-US" sz="1400" b="1" dirty="0" smtClean="0"/>
              <a:t>2010:</a:t>
            </a:r>
          </a:p>
          <a:p>
            <a:pPr lvl="0" hangingPunct="0"/>
            <a:r>
              <a:rPr lang="en-US" sz="1400" dirty="0" smtClean="0"/>
              <a:t>Banana </a:t>
            </a:r>
            <a:r>
              <a:rPr lang="en-US" sz="1400" dirty="0"/>
              <a:t>= 1.5 x 0.25 = 0.375, plus</a:t>
            </a:r>
          </a:p>
          <a:p>
            <a:pPr lvl="0" hangingPunct="0"/>
            <a:r>
              <a:rPr lang="en-US" sz="1400" dirty="0"/>
              <a:t>Haircut = 10 x 0.3 = 3, plus</a:t>
            </a:r>
          </a:p>
          <a:p>
            <a:pPr lvl="0" hangingPunct="0"/>
            <a:r>
              <a:rPr lang="en-US" sz="1400" dirty="0"/>
              <a:t>Taxi ride = 12 x 0.45 = </a:t>
            </a:r>
            <a:r>
              <a:rPr lang="en-US" sz="1400" dirty="0" smtClean="0"/>
              <a:t>5.4</a:t>
            </a:r>
            <a:endParaRPr lang="en-US" sz="1400" dirty="0"/>
          </a:p>
          <a:p>
            <a:pPr lvl="0" hangingPunct="0"/>
            <a:r>
              <a:rPr lang="en-US" sz="1400" b="1" dirty="0" smtClean="0">
                <a:solidFill>
                  <a:srgbClr val="FF0000"/>
                </a:solidFill>
              </a:rPr>
              <a:t>Price index for 2010 = 8.775</a:t>
            </a:r>
            <a:endParaRPr lang="en-US" sz="1400" dirty="0">
              <a:solidFill>
                <a:srgbClr val="FF0000"/>
              </a:solidFill>
            </a:endParaRPr>
          </a:p>
        </p:txBody>
      </p:sp>
      <mc:AlternateContent xmlns:mc="http://schemas.openxmlformats.org/markup-compatibility/2006" xmlns:a14="http://schemas.microsoft.com/office/drawing/2010/main">
        <mc:Choice Requires="a14">
          <p:sp>
            <p:nvSpPr>
              <p:cNvPr id="14" name="TextBox 13"/>
              <p:cNvSpPr txBox="1"/>
              <p:nvPr/>
            </p:nvSpPr>
            <p:spPr>
              <a:xfrm>
                <a:off x="3200400" y="5067300"/>
                <a:ext cx="5855525" cy="55906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smtClean="0">
                          <a:solidFill>
                            <a:srgbClr val="0000CC"/>
                          </a:solidFill>
                          <a:latin typeface="Cambria Math"/>
                        </a:rPr>
                        <m:t>𝑰𝒏𝒇𝒍𝒂𝒕𝒊𝒐𝒏</m:t>
                      </m:r>
                      <m:r>
                        <a:rPr lang="en-US" sz="1600" b="1" i="1" smtClean="0">
                          <a:solidFill>
                            <a:srgbClr val="0000CC"/>
                          </a:solidFill>
                          <a:latin typeface="Cambria Math"/>
                        </a:rPr>
                        <m:t> </m:t>
                      </m:r>
                      <m:r>
                        <a:rPr lang="en-US" sz="1600" b="1" i="1" smtClean="0">
                          <a:solidFill>
                            <a:srgbClr val="0000CC"/>
                          </a:solidFill>
                          <a:latin typeface="Cambria Math"/>
                        </a:rPr>
                        <m:t>𝒓𝒂𝒕𝒆</m:t>
                      </m:r>
                      <m:r>
                        <a:rPr lang="en-US" sz="1600" b="1" i="1" smtClean="0">
                          <a:solidFill>
                            <a:srgbClr val="0000CC"/>
                          </a:solidFill>
                          <a:latin typeface="Cambria Math"/>
                        </a:rPr>
                        <m:t>=</m:t>
                      </m:r>
                      <m:f>
                        <m:fPr>
                          <m:ctrlPr>
                            <a:rPr lang="en-US" sz="1600" b="1" i="1" smtClean="0">
                              <a:solidFill>
                                <a:srgbClr val="0000CC"/>
                              </a:solidFill>
                              <a:latin typeface="Cambria Math"/>
                            </a:rPr>
                          </m:ctrlPr>
                        </m:fPr>
                        <m:num>
                          <m:r>
                            <a:rPr lang="en-US" sz="1600" b="1" i="1" smtClean="0">
                              <a:solidFill>
                                <a:srgbClr val="0000CC"/>
                              </a:solidFill>
                              <a:latin typeface="Cambria Math"/>
                            </a:rPr>
                            <m:t>𝟖</m:t>
                          </m:r>
                          <m:r>
                            <a:rPr lang="en-US" sz="1600" b="1" i="1" smtClean="0">
                              <a:solidFill>
                                <a:srgbClr val="0000CC"/>
                              </a:solidFill>
                              <a:latin typeface="Cambria Math"/>
                            </a:rPr>
                            <m:t>.</m:t>
                          </m:r>
                          <m:r>
                            <a:rPr lang="en-US" sz="1600" b="1" i="1" smtClean="0">
                              <a:solidFill>
                                <a:srgbClr val="0000CC"/>
                              </a:solidFill>
                              <a:latin typeface="Cambria Math"/>
                            </a:rPr>
                            <m:t>𝟕𝟕𝟓</m:t>
                          </m:r>
                          <m:r>
                            <a:rPr lang="en-US" sz="1600" b="1" i="1" smtClean="0">
                              <a:solidFill>
                                <a:srgbClr val="0000CC"/>
                              </a:solidFill>
                              <a:latin typeface="Cambria Math"/>
                            </a:rPr>
                            <m:t>−</m:t>
                          </m:r>
                          <m:r>
                            <a:rPr lang="en-US" sz="1600" b="1" i="1" smtClean="0">
                              <a:solidFill>
                                <a:srgbClr val="0000CC"/>
                              </a:solidFill>
                              <a:latin typeface="Cambria Math"/>
                            </a:rPr>
                            <m:t>𝟕</m:t>
                          </m:r>
                          <m:r>
                            <a:rPr lang="en-US" sz="1600" b="1" i="1" smtClean="0">
                              <a:solidFill>
                                <a:srgbClr val="0000CC"/>
                              </a:solidFill>
                              <a:latin typeface="Cambria Math"/>
                            </a:rPr>
                            <m:t>.</m:t>
                          </m:r>
                          <m:r>
                            <a:rPr lang="en-US" sz="1600" b="1" i="1" smtClean="0">
                              <a:solidFill>
                                <a:srgbClr val="0000CC"/>
                              </a:solidFill>
                              <a:latin typeface="Cambria Math"/>
                            </a:rPr>
                            <m:t>𝟕</m:t>
                          </m:r>
                        </m:num>
                        <m:den>
                          <m:r>
                            <a:rPr lang="en-US" sz="1600" b="1" i="1" smtClean="0">
                              <a:solidFill>
                                <a:srgbClr val="0000CC"/>
                              </a:solidFill>
                              <a:latin typeface="Cambria Math"/>
                            </a:rPr>
                            <m:t>𝟕</m:t>
                          </m:r>
                          <m:r>
                            <a:rPr lang="en-US" sz="1600" b="1" i="1" smtClean="0">
                              <a:solidFill>
                                <a:srgbClr val="0000CC"/>
                              </a:solidFill>
                              <a:latin typeface="Cambria Math"/>
                            </a:rPr>
                            <m:t>.</m:t>
                          </m:r>
                          <m:r>
                            <a:rPr lang="en-US" sz="1600" b="1" i="1" smtClean="0">
                              <a:solidFill>
                                <a:srgbClr val="0000CC"/>
                              </a:solidFill>
                              <a:latin typeface="Cambria Math"/>
                            </a:rPr>
                            <m:t>𝟕</m:t>
                          </m:r>
                        </m:den>
                      </m:f>
                      <m:r>
                        <a:rPr lang="en-US" sz="1600" b="1" i="1" smtClean="0">
                          <a:solidFill>
                            <a:srgbClr val="0000CC"/>
                          </a:solidFill>
                          <a:latin typeface="Cambria Math"/>
                        </a:rPr>
                        <m:t>=</m:t>
                      </m:r>
                      <m:r>
                        <a:rPr lang="en-US" sz="1600" b="1" i="1" smtClean="0">
                          <a:solidFill>
                            <a:srgbClr val="0000CC"/>
                          </a:solidFill>
                          <a:latin typeface="Cambria Math"/>
                        </a:rPr>
                        <m:t>𝟎</m:t>
                      </m:r>
                      <m:r>
                        <a:rPr lang="en-US" sz="1600" b="1" i="1" smtClean="0">
                          <a:solidFill>
                            <a:srgbClr val="0000CC"/>
                          </a:solidFill>
                          <a:latin typeface="Cambria Math"/>
                        </a:rPr>
                        <m:t>.</m:t>
                      </m:r>
                      <m:r>
                        <a:rPr lang="en-US" sz="1600" b="1" i="1" smtClean="0">
                          <a:solidFill>
                            <a:srgbClr val="0000CC"/>
                          </a:solidFill>
                          <a:latin typeface="Cambria Math"/>
                        </a:rPr>
                        <m:t>𝟏𝟒</m:t>
                      </m:r>
                      <m:r>
                        <a:rPr lang="en-US" sz="1600" b="1" i="1" smtClean="0">
                          <a:solidFill>
                            <a:srgbClr val="0000CC"/>
                          </a:solidFill>
                          <a:latin typeface="Cambria Math"/>
                          <a:ea typeface="Cambria Math"/>
                        </a:rPr>
                        <m:t>×</m:t>
                      </m:r>
                      <m:r>
                        <a:rPr lang="en-US" sz="1600" b="1" i="1" smtClean="0">
                          <a:solidFill>
                            <a:srgbClr val="0000CC"/>
                          </a:solidFill>
                          <a:latin typeface="Cambria Math"/>
                          <a:ea typeface="Cambria Math"/>
                        </a:rPr>
                        <m:t>𝟏𝟎𝟎</m:t>
                      </m:r>
                      <m:r>
                        <a:rPr lang="en-US" sz="1600" b="1" i="1" smtClean="0">
                          <a:solidFill>
                            <a:srgbClr val="0000CC"/>
                          </a:solidFill>
                          <a:latin typeface="Cambria Math"/>
                          <a:ea typeface="Cambria Math"/>
                        </a:rPr>
                        <m:t>=</m:t>
                      </m:r>
                      <m:r>
                        <a:rPr lang="en-US" sz="1600" b="1" i="1" smtClean="0">
                          <a:solidFill>
                            <a:srgbClr val="0000CC"/>
                          </a:solidFill>
                          <a:latin typeface="Cambria Math"/>
                          <a:ea typeface="Cambria Math"/>
                        </a:rPr>
                        <m:t>𝟏𝟒</m:t>
                      </m:r>
                      <m:r>
                        <a:rPr lang="en-US" sz="1600" b="1" i="1" smtClean="0">
                          <a:solidFill>
                            <a:srgbClr val="0000CC"/>
                          </a:solidFill>
                          <a:latin typeface="Cambria Math"/>
                          <a:ea typeface="Cambria Math"/>
                        </a:rPr>
                        <m:t>%</m:t>
                      </m:r>
                    </m:oMath>
                  </m:oMathPara>
                </a14:m>
                <a:endParaRPr lang="en-US" sz="1600" b="1" dirty="0">
                  <a:solidFill>
                    <a:srgbClr val="0000CC"/>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200400" y="5067300"/>
                <a:ext cx="5855525" cy="559064"/>
              </a:xfrm>
              <a:prstGeom prst="rect">
                <a:avLst/>
              </a:prstGeom>
              <a:blipFill rotWithShape="1">
                <a:blip r:embed="rId3"/>
                <a:stretch>
                  <a:fillRect/>
                </a:stretch>
              </a:blipFill>
            </p:spPr>
            <p:txBody>
              <a:bodyPr/>
              <a:lstStyle/>
              <a:p>
                <a:r>
                  <a:rPr lang="en-US">
                    <a:noFill/>
                  </a:rPr>
                  <a:t> </a:t>
                </a:r>
              </a:p>
            </p:txBody>
          </p:sp>
        </mc:Fallback>
      </mc:AlternateContent>
      <p:sp>
        <p:nvSpPr>
          <p:cNvPr id="15" name="TextBox 14"/>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42817465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Degrees of inflation</a:t>
            </a:r>
          </a:p>
          <a:p>
            <a:r>
              <a:rPr lang="en-US" i="1" dirty="0" smtClean="0"/>
              <a:t>‘Price level stability’ </a:t>
            </a:r>
            <a:r>
              <a:rPr lang="en-US" dirty="0" smtClean="0"/>
              <a:t>is a primary macroeconomic objective; but what is considered ‘stable’ inflation? Is NO inflation (0%) desirable? What about negative inflation? We must distinguish between different degrees of inflation to know what is a desirable inflation rate.</a:t>
            </a:r>
            <a:endParaRPr lang="en-US" i="1" dirty="0"/>
          </a:p>
        </p:txBody>
      </p:sp>
      <p:graphicFrame>
        <p:nvGraphicFramePr>
          <p:cNvPr id="11" name="Table 10"/>
          <p:cNvGraphicFramePr>
            <a:graphicFrameLocks noGrp="1"/>
          </p:cNvGraphicFramePr>
          <p:nvPr>
            <p:extLst>
              <p:ext uri="{D42A27DB-BD31-4B8C-83A1-F6EECF244321}">
                <p14:modId xmlns:p14="http://schemas.microsoft.com/office/powerpoint/2010/main" val="362273829"/>
              </p:ext>
            </p:extLst>
          </p:nvPr>
        </p:nvGraphicFramePr>
        <p:xfrm>
          <a:off x="-12867" y="1994375"/>
          <a:ext cx="9156866" cy="3596640"/>
        </p:xfrm>
        <a:graphic>
          <a:graphicData uri="http://schemas.openxmlformats.org/drawingml/2006/table">
            <a:tbl>
              <a:tblPr firstRow="1" bandRow="1">
                <a:tableStyleId>{5C22544A-7EE6-4342-B048-85BDC9FD1C3A}</a:tableStyleId>
              </a:tblPr>
              <a:tblGrid>
                <a:gridCol w="1232067"/>
                <a:gridCol w="7924799"/>
              </a:tblGrid>
              <a:tr h="329725">
                <a:tc gridSpan="2">
                  <a:txBody>
                    <a:bodyPr/>
                    <a:lstStyle/>
                    <a:p>
                      <a:pPr algn="ctr"/>
                      <a:r>
                        <a:rPr lang="en-US" sz="1600" dirty="0" smtClean="0"/>
                        <a:t>Degrees</a:t>
                      </a:r>
                      <a:r>
                        <a:rPr lang="en-US" sz="1600" baseline="0" dirty="0" smtClean="0"/>
                        <a:t> of Inflation, from low to high</a:t>
                      </a:r>
                      <a:endParaRPr lang="en-US" sz="1600" dirty="0"/>
                    </a:p>
                  </a:txBody>
                  <a:tcPr anchor="ctr"/>
                </a:tc>
                <a:tc hMerge="1">
                  <a:txBody>
                    <a:bodyPr/>
                    <a:lstStyle/>
                    <a:p>
                      <a:endParaRPr lang="en-US" sz="1600" dirty="0"/>
                    </a:p>
                  </a:txBody>
                  <a:tcPr/>
                </a:tc>
              </a:tr>
              <a:tr h="930156">
                <a:tc>
                  <a:txBody>
                    <a:bodyPr/>
                    <a:lstStyle/>
                    <a:p>
                      <a:pPr algn="ctr"/>
                      <a:r>
                        <a:rPr lang="en-US" sz="1600" b="1" dirty="0" smtClean="0">
                          <a:solidFill>
                            <a:schemeClr val="accent6">
                              <a:lumMod val="75000"/>
                            </a:schemeClr>
                          </a:solidFill>
                        </a:rPr>
                        <a:t>Deflation: </a:t>
                      </a:r>
                      <a:endParaRPr lang="en-US" sz="1600" dirty="0">
                        <a:solidFill>
                          <a:schemeClr val="accent6">
                            <a:lumMod val="75000"/>
                          </a:schemeClr>
                        </a:solidFill>
                      </a:endParaRPr>
                    </a:p>
                  </a:txBody>
                  <a:tcPr anchor="ctr"/>
                </a:tc>
                <a:tc>
                  <a:txBody>
                    <a:bodyPr/>
                    <a:lstStyle/>
                    <a:p>
                      <a:r>
                        <a:rPr lang="en-US" sz="1400" dirty="0" smtClean="0"/>
                        <a:t>Deflation refers to a decrease in the average price level of goods/services over time. </a:t>
                      </a:r>
                    </a:p>
                    <a:p>
                      <a:pPr marL="285750" indent="-285750">
                        <a:buFont typeface="Arial" pitchFamily="34" charset="0"/>
                        <a:buChar char="•"/>
                      </a:pPr>
                      <a:r>
                        <a:rPr lang="en-US" sz="1400" dirty="0" smtClean="0"/>
                        <a:t>If the CPI for one year is smaller than the CPI from a previous year, then the inflation rate will be negative. </a:t>
                      </a:r>
                    </a:p>
                    <a:p>
                      <a:pPr marL="285750" indent="-285750">
                        <a:buFont typeface="Arial" pitchFamily="34" charset="0"/>
                        <a:buChar char="•"/>
                      </a:pPr>
                      <a:r>
                        <a:rPr lang="en-US" sz="1400" dirty="0" smtClean="0"/>
                        <a:t>Deflation is considered highly undesirable because it discourages investment and consumption (households and firms prefer to postpone spending until prices are lower in the future) and therefore can lead to recession and rising unemployment.</a:t>
                      </a:r>
                    </a:p>
                  </a:txBody>
                  <a:tcPr/>
                </a:tc>
              </a:tr>
              <a:tr h="9301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B050"/>
                          </a:solidFill>
                        </a:rPr>
                        <a:t>Low inflation:</a:t>
                      </a:r>
                      <a:endParaRPr lang="en-US" sz="1600" dirty="0" smtClean="0">
                        <a:solidFill>
                          <a:srgbClr val="00B050"/>
                        </a:solidFill>
                      </a:endParaRPr>
                    </a:p>
                    <a:p>
                      <a:pPr algn="ctr"/>
                      <a:endParaRPr lang="en-US" sz="1600" dirty="0">
                        <a:solidFill>
                          <a:srgbClr val="FFFF00"/>
                        </a:solidFill>
                      </a:endParaRPr>
                    </a:p>
                  </a:txBody>
                  <a:tcPr anchor="ctr"/>
                </a:tc>
                <a:tc>
                  <a:txBody>
                    <a:bodyPr/>
                    <a:lstStyle/>
                    <a:p>
                      <a:r>
                        <a:rPr lang="en-US" sz="1400" dirty="0" smtClean="0"/>
                        <a:t>Inflation rates of between 0-5% are considered </a:t>
                      </a:r>
                      <a:r>
                        <a:rPr lang="en-US" sz="1400" i="1" dirty="0" smtClean="0"/>
                        <a:t>low and stable</a:t>
                      </a:r>
                      <a:r>
                        <a:rPr lang="en-US" sz="1400" dirty="0" smtClean="0"/>
                        <a:t>. </a:t>
                      </a:r>
                    </a:p>
                    <a:p>
                      <a:pPr marL="285750" indent="-285750">
                        <a:buFont typeface="Arial" pitchFamily="34" charset="0"/>
                        <a:buChar char="•"/>
                      </a:pPr>
                      <a:r>
                        <a:rPr lang="en-US" sz="1400" dirty="0" smtClean="0"/>
                        <a:t>This is the desired range for most countries, over which consumers’ confidence over the stability of future prices is sound; businesses and households can invest, spend and save without fear of future erosions in the values of their savings and investments.</a:t>
                      </a:r>
                    </a:p>
                  </a:txBody>
                  <a:tcPr/>
                </a:tc>
              </a:tr>
              <a:tr h="930156">
                <a:tc>
                  <a:txBody>
                    <a:bodyPr/>
                    <a:lstStyle/>
                    <a:p>
                      <a:pPr algn="ctr"/>
                      <a:r>
                        <a:rPr lang="en-US" sz="1600" b="1" dirty="0" smtClean="0">
                          <a:solidFill>
                            <a:srgbClr val="FF0000"/>
                          </a:solidFill>
                        </a:rPr>
                        <a:t>High inflation: </a:t>
                      </a:r>
                      <a:endParaRPr lang="en-US" sz="1600" dirty="0">
                        <a:solidFill>
                          <a:srgbClr val="FF0000"/>
                        </a:solidFill>
                      </a:endParaRPr>
                    </a:p>
                  </a:txBody>
                  <a:tcPr anchor="ctr"/>
                </a:tc>
                <a:tc>
                  <a:txBody>
                    <a:bodyPr/>
                    <a:lstStyle/>
                    <a:p>
                      <a:r>
                        <a:rPr lang="en-US" sz="1400" dirty="0" smtClean="0"/>
                        <a:t>Inflation rates of greater than 5% are considered high in most countries</a:t>
                      </a:r>
                    </a:p>
                    <a:p>
                      <a:pPr marL="285750" indent="-285750">
                        <a:buFont typeface="Arial" pitchFamily="34" charset="0"/>
                        <a:buChar char="•"/>
                      </a:pPr>
                      <a:r>
                        <a:rPr lang="en-US" sz="1400" dirty="0" smtClean="0"/>
                        <a:t> At high inflation rates, firms and households will rush to spend their money now before its value is eroded by higher prices. The race to spend while money is dear causes AD to grow rapidly, causing </a:t>
                      </a:r>
                      <a:r>
                        <a:rPr lang="en-US" sz="1400" i="1" dirty="0" smtClean="0"/>
                        <a:t>demand-pull inflation, </a:t>
                      </a:r>
                      <a:r>
                        <a:rPr lang="en-US" sz="1400" dirty="0" smtClean="0"/>
                        <a:t>reducing real incomes and contributing to instability across the economy</a:t>
                      </a:r>
                      <a:endParaRPr lang="en-US" sz="1400" b="1" dirty="0" smtClean="0"/>
                    </a:p>
                  </a:txBody>
                  <a:tcPr/>
                </a:tc>
              </a:tr>
            </a:tbl>
          </a:graphicData>
        </a:graphic>
      </p:graphicFrame>
      <p:sp>
        <p:nvSpPr>
          <p:cNvPr id="12" name="TextBox 11"/>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335946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3785652"/>
          </a:xfrm>
          <a:prstGeom prst="rect">
            <a:avLst/>
          </a:prstGeom>
          <a:noFill/>
        </p:spPr>
        <p:txBody>
          <a:bodyPr wrap="square" rtlCol="0">
            <a:spAutoFit/>
          </a:bodyPr>
          <a:lstStyle/>
          <a:p>
            <a:r>
              <a:rPr lang="en-US" sz="2400" dirty="0" smtClean="0">
                <a:solidFill>
                  <a:srgbClr val="FF0000"/>
                </a:solidFill>
              </a:rPr>
              <a:t>Causes of Inflation</a:t>
            </a:r>
          </a:p>
          <a:p>
            <a:r>
              <a:rPr lang="en-US" dirty="0" smtClean="0"/>
              <a:t>Inflation can be caused by one of two ways, either as a result of an </a:t>
            </a:r>
            <a:r>
              <a:rPr lang="en-US" i="1" dirty="0" smtClean="0"/>
              <a:t>increase in aggregate demand</a:t>
            </a:r>
            <a:r>
              <a:rPr lang="en-US" dirty="0" smtClean="0"/>
              <a:t> or as a result of a </a:t>
            </a:r>
            <a:r>
              <a:rPr lang="en-US" i="1" dirty="0" smtClean="0"/>
              <a:t>decrease in aggregate supply</a:t>
            </a:r>
            <a:r>
              <a:rPr lang="en-US" dirty="0" smtClean="0"/>
              <a:t>.</a:t>
            </a:r>
          </a:p>
          <a:p>
            <a:endParaRPr lang="en-US" dirty="0"/>
          </a:p>
          <a:p>
            <a:r>
              <a:rPr lang="en-US" b="1" dirty="0" smtClean="0">
                <a:solidFill>
                  <a:srgbClr val="FF0000"/>
                </a:solidFill>
              </a:rPr>
              <a:t>Demand-pull inflation: </a:t>
            </a:r>
            <a:r>
              <a:rPr lang="en-US" dirty="0" smtClean="0"/>
              <a:t>Occurs when there is an increase in total demand for a nation’s output, either from domestic households, foreign consumers, the government or firms (C, </a:t>
            </a:r>
            <a:r>
              <a:rPr lang="en-US" dirty="0" err="1" smtClean="0"/>
              <a:t>Xn</a:t>
            </a:r>
            <a:r>
              <a:rPr lang="en-US" dirty="0" smtClean="0"/>
              <a:t>, G or I). When demand increases without a corresponding increase in aggregate supply, the nation’s output cannot keep up with the demand, and prices are driven up as goods become more scarce.</a:t>
            </a:r>
          </a:p>
          <a:p>
            <a:endParaRPr lang="en-US" sz="1600" b="1" dirty="0"/>
          </a:p>
          <a:p>
            <a:r>
              <a:rPr lang="en-US" b="1" dirty="0" smtClean="0">
                <a:solidFill>
                  <a:srgbClr val="FF0000"/>
                </a:solidFill>
              </a:rPr>
              <a:t>Cost-push inflation: </a:t>
            </a:r>
            <a:r>
              <a:rPr lang="en-US" dirty="0" smtClean="0"/>
              <a:t>Occurs as the result of a </a:t>
            </a:r>
            <a:r>
              <a:rPr lang="en-US" i="1" dirty="0" smtClean="0"/>
              <a:t>negative supply shock</a:t>
            </a:r>
            <a:r>
              <a:rPr lang="en-US" dirty="0" smtClean="0"/>
              <a:t>, arising from a sudden, often unanticipated, increase in the costs of production for the nation’s producers. Cost-push inflation could result from any of the following:</a:t>
            </a:r>
          </a:p>
        </p:txBody>
      </p:sp>
      <p:grpSp>
        <p:nvGrpSpPr>
          <p:cNvPr id="12" name="Group 11"/>
          <p:cNvGrpSpPr/>
          <p:nvPr/>
        </p:nvGrpSpPr>
        <p:grpSpPr>
          <a:xfrm>
            <a:off x="0" y="4457700"/>
            <a:ext cx="9144000" cy="923330"/>
            <a:chOff x="0" y="4457700"/>
            <a:chExt cx="9144000" cy="923330"/>
          </a:xfrm>
        </p:grpSpPr>
        <p:sp>
          <p:nvSpPr>
            <p:cNvPr id="4" name="Rectangle 3"/>
            <p:cNvSpPr/>
            <p:nvPr/>
          </p:nvSpPr>
          <p:spPr>
            <a:xfrm>
              <a:off x="0" y="4457700"/>
              <a:ext cx="4606636" cy="923330"/>
            </a:xfrm>
            <a:prstGeom prst="rect">
              <a:avLst/>
            </a:prstGeom>
            <a:solidFill>
              <a:schemeClr val="accent1">
                <a:lumMod val="20000"/>
                <a:lumOff val="80000"/>
              </a:schemeClr>
            </a:solidFill>
          </p:spPr>
          <p:txBody>
            <a:bodyPr wrap="square" numCol="1">
              <a:spAutoFit/>
            </a:bodyPr>
            <a:lstStyle/>
            <a:p>
              <a:pPr marL="285750" indent="-285750">
                <a:buFont typeface="Arial" pitchFamily="34" charset="0"/>
                <a:buChar char="•"/>
              </a:pPr>
              <a:r>
                <a:rPr lang="en-US" dirty="0">
                  <a:solidFill>
                    <a:srgbClr val="0000CC"/>
                  </a:solidFill>
                </a:rPr>
                <a:t>Increase in the wage rate</a:t>
              </a:r>
            </a:p>
            <a:p>
              <a:pPr marL="285750" indent="-285750">
                <a:buFont typeface="Arial" pitchFamily="34" charset="0"/>
                <a:buChar char="•"/>
              </a:pPr>
              <a:r>
                <a:rPr lang="en-US" dirty="0">
                  <a:solidFill>
                    <a:srgbClr val="0000CC"/>
                  </a:solidFill>
                </a:rPr>
                <a:t>Increase in resource costs</a:t>
              </a:r>
            </a:p>
            <a:p>
              <a:pPr marL="285750" indent="-285750">
                <a:buFont typeface="Arial" pitchFamily="34" charset="0"/>
                <a:buChar char="•"/>
              </a:pPr>
              <a:r>
                <a:rPr lang="en-US" dirty="0">
                  <a:solidFill>
                    <a:srgbClr val="0000CC"/>
                  </a:solidFill>
                </a:rPr>
                <a:t>Increased energy or transportation </a:t>
              </a:r>
              <a:r>
                <a:rPr lang="en-US" dirty="0" smtClean="0">
                  <a:solidFill>
                    <a:srgbClr val="0000CC"/>
                  </a:solidFill>
                </a:rPr>
                <a:t>costs</a:t>
              </a:r>
              <a:endParaRPr lang="en-US" dirty="0">
                <a:solidFill>
                  <a:srgbClr val="0000CC"/>
                </a:solidFill>
              </a:endParaRPr>
            </a:p>
          </p:txBody>
        </p:sp>
        <p:sp>
          <p:nvSpPr>
            <p:cNvPr id="10" name="Rectangle 9"/>
            <p:cNvSpPr/>
            <p:nvPr/>
          </p:nvSpPr>
          <p:spPr>
            <a:xfrm>
              <a:off x="4572000" y="4457700"/>
              <a:ext cx="4572000" cy="923330"/>
            </a:xfrm>
            <a:prstGeom prst="rect">
              <a:avLst/>
            </a:prstGeom>
            <a:solidFill>
              <a:schemeClr val="accent1">
                <a:lumMod val="20000"/>
                <a:lumOff val="80000"/>
              </a:schemeClr>
            </a:solidFill>
          </p:spPr>
          <p:txBody>
            <a:bodyPr wrap="square">
              <a:spAutoFit/>
            </a:bodyPr>
            <a:lstStyle/>
            <a:p>
              <a:pPr marL="285750" indent="-285750">
                <a:buFont typeface="Arial" pitchFamily="34" charset="0"/>
                <a:buChar char="•"/>
              </a:pPr>
              <a:r>
                <a:rPr lang="en-US" dirty="0">
                  <a:solidFill>
                    <a:srgbClr val="0000CC"/>
                  </a:solidFill>
                </a:rPr>
                <a:t>Increased regulation by the government</a:t>
              </a:r>
            </a:p>
            <a:p>
              <a:pPr marL="285750" indent="-285750">
                <a:buFont typeface="Arial" pitchFamily="34" charset="0"/>
                <a:buChar char="•"/>
              </a:pPr>
              <a:r>
                <a:rPr lang="en-US" dirty="0">
                  <a:solidFill>
                    <a:srgbClr val="0000CC"/>
                  </a:solidFill>
                </a:rPr>
                <a:t>Increased business taxes</a:t>
              </a:r>
            </a:p>
            <a:p>
              <a:pPr marL="285750" indent="-285750">
                <a:buFont typeface="Arial" pitchFamily="34" charset="0"/>
                <a:buChar char="•"/>
              </a:pPr>
              <a:r>
                <a:rPr lang="en-US" dirty="0">
                  <a:solidFill>
                    <a:srgbClr val="0000CC"/>
                  </a:solidFill>
                </a:rPr>
                <a:t>Reduction in the exchange rate</a:t>
              </a:r>
            </a:p>
          </p:txBody>
        </p:sp>
      </p:grpSp>
      <p:sp>
        <p:nvSpPr>
          <p:cNvPr id="13" name="TextBox 12"/>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5888818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Illustrating Inflation in the AD/AS Model</a:t>
            </a:r>
          </a:p>
          <a:p>
            <a:r>
              <a:rPr lang="en-US" dirty="0" smtClean="0"/>
              <a:t>As with most macroeconomic concepts, inflation can be illustrated as an increase in the average price level in the AD/AS model.</a:t>
            </a:r>
          </a:p>
          <a:p>
            <a:endParaRPr lang="en-US" dirty="0"/>
          </a:p>
        </p:txBody>
      </p:sp>
      <p:grpSp>
        <p:nvGrpSpPr>
          <p:cNvPr id="41" name="Group 40"/>
          <p:cNvGrpSpPr/>
          <p:nvPr/>
        </p:nvGrpSpPr>
        <p:grpSpPr>
          <a:xfrm>
            <a:off x="4541632" y="1372580"/>
            <a:ext cx="3687968" cy="3248679"/>
            <a:chOff x="4626974" y="1790207"/>
            <a:chExt cx="4424822" cy="3897763"/>
          </a:xfrm>
        </p:grpSpPr>
        <p:grpSp>
          <p:nvGrpSpPr>
            <p:cNvPr id="42" name="Group 41"/>
            <p:cNvGrpSpPr/>
            <p:nvPr/>
          </p:nvGrpSpPr>
          <p:grpSpPr>
            <a:xfrm>
              <a:off x="4626974" y="1790207"/>
              <a:ext cx="4424822" cy="3897763"/>
              <a:chOff x="4761297" y="1711523"/>
              <a:chExt cx="4424822" cy="3897763"/>
            </a:xfrm>
          </p:grpSpPr>
          <p:grpSp>
            <p:nvGrpSpPr>
              <p:cNvPr id="44" name="Group 43"/>
              <p:cNvGrpSpPr/>
              <p:nvPr/>
            </p:nvGrpSpPr>
            <p:grpSpPr>
              <a:xfrm>
                <a:off x="4761297" y="1711523"/>
                <a:ext cx="4343398" cy="3897763"/>
                <a:chOff x="5066097" y="1711523"/>
                <a:chExt cx="4343398" cy="3897763"/>
              </a:xfrm>
            </p:grpSpPr>
            <p:grpSp>
              <p:nvGrpSpPr>
                <p:cNvPr id="47" name="Group 46"/>
                <p:cNvGrpSpPr>
                  <a:grpSpLocks noChangeAspect="1"/>
                </p:cNvGrpSpPr>
                <p:nvPr/>
              </p:nvGrpSpPr>
              <p:grpSpPr>
                <a:xfrm>
                  <a:off x="5066097" y="1711523"/>
                  <a:ext cx="4343398" cy="3897763"/>
                  <a:chOff x="5298554" y="948398"/>
                  <a:chExt cx="4913177" cy="5290896"/>
                </a:xfrm>
              </p:grpSpPr>
              <p:grpSp>
                <p:nvGrpSpPr>
                  <p:cNvPr id="49" name="Group 25"/>
                  <p:cNvGrpSpPr/>
                  <p:nvPr/>
                </p:nvGrpSpPr>
                <p:grpSpPr>
                  <a:xfrm>
                    <a:off x="5322566" y="948398"/>
                    <a:ext cx="4889165" cy="5290896"/>
                    <a:chOff x="5322566" y="948398"/>
                    <a:chExt cx="4889165" cy="5290896"/>
                  </a:xfrm>
                </p:grpSpPr>
                <p:grpSp>
                  <p:nvGrpSpPr>
                    <p:cNvPr id="57" name="Group 23"/>
                    <p:cNvGrpSpPr/>
                    <p:nvPr/>
                  </p:nvGrpSpPr>
                  <p:grpSpPr>
                    <a:xfrm>
                      <a:off x="5322566" y="948398"/>
                      <a:ext cx="4889165" cy="4505236"/>
                      <a:chOff x="5322566" y="948398"/>
                      <a:chExt cx="4889165" cy="4505236"/>
                    </a:xfrm>
                  </p:grpSpPr>
                  <p:cxnSp>
                    <p:nvCxnSpPr>
                      <p:cNvPr id="59" name="Straight Connector 58"/>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1" name="TextBox 3"/>
                      <p:cNvSpPr txBox="1"/>
                      <p:nvPr/>
                    </p:nvSpPr>
                    <p:spPr>
                      <a:xfrm>
                        <a:off x="5322566" y="1366179"/>
                        <a:ext cx="762000" cy="426066"/>
                      </a:xfrm>
                      <a:prstGeom prst="rect">
                        <a:avLst/>
                      </a:prstGeom>
                      <a:noFill/>
                    </p:spPr>
                    <p:txBody>
                      <a:bodyPr vert="horz" rtlCol="0">
                        <a:spAutoFit/>
                      </a:bodyPr>
                      <a:lstStyle/>
                      <a:p>
                        <a:r>
                          <a:rPr lang="en-US" sz="1100" dirty="0" smtClean="0">
                            <a:solidFill>
                              <a:srgbClr val="000000"/>
                            </a:solidFill>
                          </a:rPr>
                          <a:t>PL</a:t>
                        </a:r>
                        <a:endParaRPr lang="en-US" sz="1100" dirty="0">
                          <a:solidFill>
                            <a:srgbClr val="000000"/>
                          </a:solidFill>
                        </a:endParaRPr>
                      </a:p>
                    </p:txBody>
                  </p:sp>
                  <p:sp>
                    <p:nvSpPr>
                      <p:cNvPr id="62" name="TextBox 4"/>
                      <p:cNvSpPr txBox="1"/>
                      <p:nvPr/>
                    </p:nvSpPr>
                    <p:spPr>
                      <a:xfrm>
                        <a:off x="9225153" y="2082145"/>
                        <a:ext cx="986578" cy="426066"/>
                      </a:xfrm>
                      <a:prstGeom prst="rect">
                        <a:avLst/>
                      </a:prstGeom>
                      <a:noFill/>
                    </p:spPr>
                    <p:txBody>
                      <a:bodyPr vert="horz" wrap="square" rtlCol="0">
                        <a:spAutoFit/>
                      </a:bodyPr>
                      <a:lstStyle/>
                      <a:p>
                        <a:r>
                          <a:rPr lang="en-US" sz="1100" b="1" dirty="0" smtClean="0">
                            <a:solidFill>
                              <a:schemeClr val="tx2">
                                <a:lumMod val="40000"/>
                                <a:lumOff val="60000"/>
                              </a:schemeClr>
                            </a:solidFill>
                          </a:rPr>
                          <a:t>SRAS</a:t>
                        </a:r>
                        <a:r>
                          <a:rPr lang="en-US" sz="1100" b="1" baseline="-25000" dirty="0" smtClean="0">
                            <a:solidFill>
                              <a:schemeClr val="tx2">
                                <a:lumMod val="40000"/>
                                <a:lumOff val="60000"/>
                              </a:schemeClr>
                            </a:solidFill>
                          </a:rPr>
                          <a:t>1</a:t>
                        </a:r>
                        <a:endParaRPr lang="en-US" sz="1100" b="1" baseline="-25000" dirty="0">
                          <a:solidFill>
                            <a:schemeClr val="tx2">
                              <a:lumMod val="40000"/>
                              <a:lumOff val="60000"/>
                            </a:schemeClr>
                          </a:solidFill>
                        </a:endParaRPr>
                      </a:p>
                    </p:txBody>
                  </p:sp>
                  <p:sp>
                    <p:nvSpPr>
                      <p:cNvPr id="63" name="Freeform 5"/>
                      <p:cNvSpPr/>
                      <p:nvPr/>
                    </p:nvSpPr>
                    <p:spPr>
                      <a:xfrm>
                        <a:off x="5908234" y="2238468"/>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64" name="TextBox 4"/>
                      <p:cNvSpPr txBox="1"/>
                      <p:nvPr/>
                    </p:nvSpPr>
                    <p:spPr>
                      <a:xfrm>
                        <a:off x="8449389" y="948398"/>
                        <a:ext cx="838199" cy="426066"/>
                      </a:xfrm>
                      <a:prstGeom prst="rect">
                        <a:avLst/>
                      </a:prstGeom>
                      <a:noFill/>
                    </p:spPr>
                    <p:txBody>
                      <a:bodyPr vert="horz" rtlCol="0">
                        <a:spAutoFit/>
                      </a:bodyPr>
                      <a:lstStyle/>
                      <a:p>
                        <a:r>
                          <a:rPr lang="en-US" sz="1100" b="1" dirty="0" smtClean="0">
                            <a:solidFill>
                              <a:srgbClr val="FF0000"/>
                            </a:solidFill>
                          </a:rPr>
                          <a:t>LRAS</a:t>
                        </a:r>
                        <a:endParaRPr lang="en-US" sz="1100" b="1" dirty="0">
                          <a:solidFill>
                            <a:srgbClr val="FF0000"/>
                          </a:solidFill>
                        </a:endParaRPr>
                      </a:p>
                    </p:txBody>
                  </p:sp>
                  <p:sp>
                    <p:nvSpPr>
                      <p:cNvPr id="65" name="Freeform 5"/>
                      <p:cNvSpPr/>
                      <p:nvPr/>
                    </p:nvSpPr>
                    <p:spPr>
                      <a:xfrm>
                        <a:off x="5900330" y="1465575"/>
                        <a:ext cx="3042473" cy="2581843"/>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66" name="TextBox 4"/>
                      <p:cNvSpPr txBox="1"/>
                      <p:nvPr/>
                    </p:nvSpPr>
                    <p:spPr>
                      <a:xfrm>
                        <a:off x="8880370" y="1258704"/>
                        <a:ext cx="1006708" cy="426066"/>
                      </a:xfrm>
                      <a:prstGeom prst="rect">
                        <a:avLst/>
                      </a:prstGeom>
                      <a:noFill/>
                    </p:spPr>
                    <p:txBody>
                      <a:bodyPr vert="horz" wrap="square" rtlCol="0">
                        <a:spAutoFit/>
                      </a:bodyPr>
                      <a:lstStyle/>
                      <a:p>
                        <a:r>
                          <a:rPr lang="en-US" sz="1100" b="1" dirty="0" smtClean="0">
                            <a:solidFill>
                              <a:srgbClr val="0000CC"/>
                            </a:solidFill>
                          </a:rPr>
                          <a:t>SRAS</a:t>
                        </a:r>
                        <a:r>
                          <a:rPr lang="en-US" sz="1100" b="1" baseline="-25000" dirty="0">
                            <a:solidFill>
                              <a:srgbClr val="0000CC"/>
                            </a:solidFill>
                          </a:rPr>
                          <a:t>2</a:t>
                        </a:r>
                      </a:p>
                    </p:txBody>
                  </p:sp>
                </p:grpSp>
                <p:sp>
                  <p:nvSpPr>
                    <p:cNvPr id="58" name="TextBox 57"/>
                    <p:cNvSpPr txBox="1"/>
                    <p:nvPr/>
                  </p:nvSpPr>
                  <p:spPr>
                    <a:xfrm>
                      <a:off x="7348468" y="5813228"/>
                      <a:ext cx="1270000" cy="426066"/>
                    </a:xfrm>
                    <a:prstGeom prst="rect">
                      <a:avLst/>
                    </a:prstGeom>
                    <a:noFill/>
                  </p:spPr>
                  <p:txBody>
                    <a:bodyPr vert="horz" rtlCol="0">
                      <a:spAutoFit/>
                    </a:bodyPr>
                    <a:lstStyle/>
                    <a:p>
                      <a:r>
                        <a:rPr lang="en-US" sz="1100" dirty="0" smtClean="0">
                          <a:solidFill>
                            <a:srgbClr val="000000"/>
                          </a:solidFill>
                        </a:rPr>
                        <a:t>real GDP</a:t>
                      </a:r>
                      <a:endParaRPr lang="en-US" sz="1100" dirty="0">
                        <a:solidFill>
                          <a:srgbClr val="000000"/>
                        </a:solidFill>
                      </a:endParaRPr>
                    </a:p>
                  </p:txBody>
                </p:sp>
              </p:grpSp>
              <p:cxnSp>
                <p:nvCxnSpPr>
                  <p:cNvPr id="50" name="Straight Connector 49"/>
                  <p:cNvCxnSpPr/>
                  <p:nvPr/>
                </p:nvCxnSpPr>
                <p:spPr>
                  <a:xfrm flipH="1">
                    <a:off x="5753099" y="3741151"/>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298554" y="3534280"/>
                    <a:ext cx="533400" cy="426066"/>
                  </a:xfrm>
                  <a:prstGeom prst="rect">
                    <a:avLst/>
                  </a:prstGeom>
                  <a:noFill/>
                </p:spPr>
                <p:txBody>
                  <a:bodyPr vert="horz" rtlCol="0">
                    <a:spAutoFit/>
                  </a:bodyPr>
                  <a:lstStyle/>
                  <a:p>
                    <a:r>
                      <a:rPr lang="en-US" sz="1100" dirty="0" err="1" smtClean="0">
                        <a:solidFill>
                          <a:srgbClr val="000000"/>
                        </a:solidFill>
                      </a:rPr>
                      <a:t>P</a:t>
                    </a:r>
                    <a:r>
                      <a:rPr lang="en-US" sz="1100" baseline="-25000" dirty="0" err="1" smtClean="0">
                        <a:solidFill>
                          <a:srgbClr val="000000"/>
                        </a:solidFill>
                      </a:rPr>
                      <a:t>fe</a:t>
                    </a:r>
                    <a:endParaRPr lang="en-US" sz="1100" baseline="-25000" dirty="0">
                      <a:solidFill>
                        <a:srgbClr val="000000"/>
                      </a:solidFill>
                    </a:endParaRPr>
                  </a:p>
                </p:txBody>
              </p:sp>
              <p:sp>
                <p:nvSpPr>
                  <p:cNvPr id="52" name="TextBox 51"/>
                  <p:cNvSpPr txBox="1"/>
                  <p:nvPr/>
                </p:nvSpPr>
                <p:spPr>
                  <a:xfrm>
                    <a:off x="8598018" y="5503593"/>
                    <a:ext cx="558800" cy="426066"/>
                  </a:xfrm>
                  <a:prstGeom prst="rect">
                    <a:avLst/>
                  </a:prstGeom>
                  <a:noFill/>
                </p:spPr>
                <p:txBody>
                  <a:bodyPr vert="horz" rtlCol="0">
                    <a:spAutoFit/>
                  </a:bodyPr>
                  <a:lstStyle/>
                  <a:p>
                    <a:r>
                      <a:rPr lang="en-US" sz="1100" dirty="0" err="1" smtClean="0">
                        <a:solidFill>
                          <a:srgbClr val="000000"/>
                        </a:solidFill>
                      </a:rPr>
                      <a:t>Y</a:t>
                    </a:r>
                    <a:r>
                      <a:rPr lang="en-US" sz="1100" baseline="-25000" dirty="0" err="1" smtClean="0">
                        <a:solidFill>
                          <a:srgbClr val="000000"/>
                        </a:solidFill>
                      </a:rPr>
                      <a:t>fe</a:t>
                    </a:r>
                    <a:endParaRPr lang="en-US" sz="1100" baseline="-25000" dirty="0">
                      <a:solidFill>
                        <a:srgbClr val="000000"/>
                      </a:solidFill>
                    </a:endParaRPr>
                  </a:p>
                </p:txBody>
              </p:sp>
              <p:cxnSp>
                <p:nvCxnSpPr>
                  <p:cNvPr id="53" name="Straight Connector 52"/>
                  <p:cNvCxnSpPr/>
                  <p:nvPr/>
                </p:nvCxnSpPr>
                <p:spPr>
                  <a:xfrm flipH="1" flipV="1">
                    <a:off x="5755769" y="3120540"/>
                    <a:ext cx="2559648" cy="3550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322565" y="2913669"/>
                    <a:ext cx="533400" cy="426066"/>
                  </a:xfrm>
                  <a:prstGeom prst="rect">
                    <a:avLst/>
                  </a:prstGeom>
                  <a:noFill/>
                </p:spPr>
                <p:txBody>
                  <a:bodyPr vert="horz" rtlCol="0">
                    <a:spAutoFit/>
                  </a:bodyPr>
                  <a:lstStyle/>
                  <a:p>
                    <a:r>
                      <a:rPr lang="en-US" sz="1100" dirty="0" smtClean="0">
                        <a:solidFill>
                          <a:srgbClr val="000000"/>
                        </a:solidFill>
                      </a:rPr>
                      <a:t>P</a:t>
                    </a:r>
                    <a:r>
                      <a:rPr lang="en-US" sz="1100" baseline="-25000" dirty="0">
                        <a:solidFill>
                          <a:srgbClr val="000000"/>
                        </a:solidFill>
                      </a:rPr>
                      <a:t>2</a:t>
                    </a:r>
                  </a:p>
                </p:txBody>
              </p:sp>
              <p:cxnSp>
                <p:nvCxnSpPr>
                  <p:cNvPr id="55" name="Straight Connector 54"/>
                  <p:cNvCxnSpPr/>
                  <p:nvPr/>
                </p:nvCxnSpPr>
                <p:spPr>
                  <a:xfrm flipV="1">
                    <a:off x="8259392" y="3178803"/>
                    <a:ext cx="1" cy="2274832"/>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056829" y="5499551"/>
                    <a:ext cx="558800" cy="426066"/>
                  </a:xfrm>
                  <a:prstGeom prst="rect">
                    <a:avLst/>
                  </a:prstGeom>
                  <a:noFill/>
                </p:spPr>
                <p:txBody>
                  <a:bodyPr vert="horz" rtlCol="0">
                    <a:spAutoFit/>
                  </a:bodyPr>
                  <a:lstStyle/>
                  <a:p>
                    <a:r>
                      <a:rPr lang="en-US" sz="1100" dirty="0" smtClean="0">
                        <a:solidFill>
                          <a:srgbClr val="000000"/>
                        </a:solidFill>
                      </a:rPr>
                      <a:t>Y</a:t>
                    </a:r>
                    <a:r>
                      <a:rPr lang="en-US" sz="1100" baseline="-25000" dirty="0">
                        <a:solidFill>
                          <a:srgbClr val="000000"/>
                        </a:solidFill>
                      </a:rPr>
                      <a:t>2</a:t>
                    </a:r>
                  </a:p>
                </p:txBody>
              </p:sp>
            </p:grpSp>
            <p:cxnSp>
              <p:nvCxnSpPr>
                <p:cNvPr id="48" name="Straight Connector 47"/>
                <p:cNvCxnSpPr>
                  <a:endCxn id="64" idx="2"/>
                </p:cNvCxnSpPr>
                <p:nvPr/>
              </p:nvCxnSpPr>
              <p:spPr>
                <a:xfrm flipV="1">
                  <a:off x="8196135" y="2025403"/>
                  <a:ext cx="25893" cy="304189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45" name="Straight Connector 44"/>
              <p:cNvCxnSpPr/>
              <p:nvPr/>
            </p:nvCxnSpPr>
            <p:spPr>
              <a:xfrm>
                <a:off x="6517185" y="2602955"/>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449265" y="4299346"/>
                <a:ext cx="736854" cy="313880"/>
              </a:xfrm>
              <a:prstGeom prst="rect">
                <a:avLst/>
              </a:prstGeom>
              <a:noFill/>
            </p:spPr>
            <p:txBody>
              <a:bodyPr vert="horz" wrap="square" rtlCol="0">
                <a:spAutoFit/>
              </a:bodyPr>
              <a:lstStyle/>
              <a:p>
                <a:r>
                  <a:rPr lang="en-US" sz="1100" dirty="0" smtClean="0"/>
                  <a:t>AD</a:t>
                </a:r>
                <a:endParaRPr lang="en-US" sz="1100" baseline="-25000" dirty="0"/>
              </a:p>
            </p:txBody>
          </p:sp>
        </p:grpSp>
        <p:cxnSp>
          <p:nvCxnSpPr>
            <p:cNvPr id="43" name="Straight Arrow Connector 42"/>
            <p:cNvCxnSpPr/>
            <p:nvPr/>
          </p:nvCxnSpPr>
          <p:spPr>
            <a:xfrm flipH="1" flipV="1">
              <a:off x="7412408" y="3314207"/>
              <a:ext cx="539824" cy="2"/>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nvGrpSpPr>
          <p:cNvPr id="68" name="Group 67"/>
          <p:cNvGrpSpPr/>
          <p:nvPr/>
        </p:nvGrpSpPr>
        <p:grpSpPr>
          <a:xfrm>
            <a:off x="0" y="4769703"/>
            <a:ext cx="9149215" cy="830997"/>
            <a:chOff x="0" y="4701599"/>
            <a:chExt cx="9149215" cy="830997"/>
          </a:xfrm>
        </p:grpSpPr>
        <p:sp>
          <p:nvSpPr>
            <p:cNvPr id="8" name="TextBox 7"/>
            <p:cNvSpPr txBox="1"/>
            <p:nvPr/>
          </p:nvSpPr>
          <p:spPr>
            <a:xfrm>
              <a:off x="0" y="4701599"/>
              <a:ext cx="4572000" cy="830997"/>
            </a:xfrm>
            <a:prstGeom prst="rect">
              <a:avLst/>
            </a:prstGeom>
            <a:solidFill>
              <a:schemeClr val="accent2">
                <a:lumMod val="20000"/>
                <a:lumOff val="80000"/>
              </a:schemeClr>
            </a:solidFill>
          </p:spPr>
          <p:txBody>
            <a:bodyPr wrap="square" rtlCol="0">
              <a:spAutoFit/>
            </a:bodyPr>
            <a:lstStyle/>
            <a:p>
              <a:r>
                <a:rPr lang="en-US" sz="1600" b="1" dirty="0" smtClean="0"/>
                <a:t>Demand-pull inflation: </a:t>
              </a:r>
              <a:r>
                <a:rPr lang="en-US" sz="1600" dirty="0" smtClean="0"/>
                <a:t>When AD increases beyond the full-employment level of output the economy experiences an increase in the average price level</a:t>
              </a:r>
              <a:endParaRPr lang="en-US" sz="1600" b="1" dirty="0"/>
            </a:p>
          </p:txBody>
        </p:sp>
        <p:sp>
          <p:nvSpPr>
            <p:cNvPr id="67" name="TextBox 66"/>
            <p:cNvSpPr txBox="1"/>
            <p:nvPr/>
          </p:nvSpPr>
          <p:spPr>
            <a:xfrm>
              <a:off x="4577215" y="4701599"/>
              <a:ext cx="4572000" cy="830997"/>
            </a:xfrm>
            <a:prstGeom prst="rect">
              <a:avLst/>
            </a:prstGeom>
            <a:solidFill>
              <a:schemeClr val="accent1">
                <a:lumMod val="20000"/>
                <a:lumOff val="80000"/>
              </a:schemeClr>
            </a:solidFill>
          </p:spPr>
          <p:txBody>
            <a:bodyPr wrap="square" rtlCol="0">
              <a:spAutoFit/>
            </a:bodyPr>
            <a:lstStyle/>
            <a:p>
              <a:r>
                <a:rPr lang="en-US" sz="1600" b="1" dirty="0" smtClean="0"/>
                <a:t>Cost-push inflation: </a:t>
              </a:r>
              <a:r>
                <a:rPr lang="en-US" sz="1600" dirty="0" smtClean="0"/>
                <a:t>When AS decreases from the full-employment level, there is an increase in the average price level.</a:t>
              </a:r>
              <a:endParaRPr lang="en-US" sz="1600" b="1" dirty="0"/>
            </a:p>
          </p:txBody>
        </p:sp>
      </p:grpSp>
      <p:grpSp>
        <p:nvGrpSpPr>
          <p:cNvPr id="11" name="Group 10"/>
          <p:cNvGrpSpPr/>
          <p:nvPr/>
        </p:nvGrpSpPr>
        <p:grpSpPr>
          <a:xfrm>
            <a:off x="321366" y="1638300"/>
            <a:ext cx="3641034" cy="3187809"/>
            <a:chOff x="0" y="1866900"/>
            <a:chExt cx="4361477" cy="3818573"/>
          </a:xfrm>
        </p:grpSpPr>
        <p:grpSp>
          <p:nvGrpSpPr>
            <p:cNvPr id="13" name="Group 12"/>
            <p:cNvGrpSpPr/>
            <p:nvPr/>
          </p:nvGrpSpPr>
          <p:grpSpPr>
            <a:xfrm>
              <a:off x="0" y="1866900"/>
              <a:ext cx="4361477" cy="3486840"/>
              <a:chOff x="4648200" y="1945584"/>
              <a:chExt cx="4550773" cy="3638174"/>
            </a:xfrm>
          </p:grpSpPr>
          <p:grpSp>
            <p:nvGrpSpPr>
              <p:cNvPr id="16" name="Group 15"/>
              <p:cNvGrpSpPr/>
              <p:nvPr/>
            </p:nvGrpSpPr>
            <p:grpSpPr>
              <a:xfrm>
                <a:off x="4648200" y="1945584"/>
                <a:ext cx="4550773" cy="3638174"/>
                <a:chOff x="4782523" y="1866900"/>
                <a:chExt cx="4550773" cy="3638174"/>
              </a:xfrm>
            </p:grpSpPr>
            <p:grpSp>
              <p:nvGrpSpPr>
                <p:cNvPr id="18" name="Group 17"/>
                <p:cNvGrpSpPr/>
                <p:nvPr/>
              </p:nvGrpSpPr>
              <p:grpSpPr>
                <a:xfrm>
                  <a:off x="4782523" y="1866900"/>
                  <a:ext cx="4056677" cy="3638174"/>
                  <a:chOff x="5087323" y="1866900"/>
                  <a:chExt cx="4056677" cy="3638174"/>
                </a:xfrm>
              </p:grpSpPr>
              <p:grpSp>
                <p:nvGrpSpPr>
                  <p:cNvPr id="23" name="Group 22"/>
                  <p:cNvGrpSpPr>
                    <a:grpSpLocks noChangeAspect="1"/>
                  </p:cNvGrpSpPr>
                  <p:nvPr/>
                </p:nvGrpSpPr>
                <p:grpSpPr>
                  <a:xfrm>
                    <a:off x="5087323" y="1866900"/>
                    <a:ext cx="4056677" cy="3638174"/>
                    <a:chOff x="5322566" y="1159309"/>
                    <a:chExt cx="4588844" cy="4938527"/>
                  </a:xfrm>
                </p:grpSpPr>
                <p:grpSp>
                  <p:nvGrpSpPr>
                    <p:cNvPr id="25" name="Group 25"/>
                    <p:cNvGrpSpPr/>
                    <p:nvPr/>
                  </p:nvGrpSpPr>
                  <p:grpSpPr>
                    <a:xfrm>
                      <a:off x="5322566" y="1159309"/>
                      <a:ext cx="4588844" cy="4938527"/>
                      <a:chOff x="5322566" y="1159309"/>
                      <a:chExt cx="4588844" cy="4938527"/>
                    </a:xfrm>
                  </p:grpSpPr>
                  <p:grpSp>
                    <p:nvGrpSpPr>
                      <p:cNvPr id="33" name="Group 23"/>
                      <p:cNvGrpSpPr/>
                      <p:nvPr/>
                    </p:nvGrpSpPr>
                    <p:grpSpPr>
                      <a:xfrm>
                        <a:off x="5322566" y="1159309"/>
                        <a:ext cx="4588844" cy="4294325"/>
                        <a:chOff x="5322566" y="1159309"/>
                        <a:chExt cx="4588844" cy="4294325"/>
                      </a:xfrm>
                    </p:grpSpPr>
                    <p:cxnSp>
                      <p:nvCxnSpPr>
                        <p:cNvPr id="35" name="Straight Connector 34"/>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TextBox 3"/>
                        <p:cNvSpPr txBox="1"/>
                        <p:nvPr/>
                      </p:nvSpPr>
                      <p:spPr>
                        <a:xfrm>
                          <a:off x="5322566" y="1366180"/>
                          <a:ext cx="761999" cy="443842"/>
                        </a:xfrm>
                        <a:prstGeom prst="rect">
                          <a:avLst/>
                        </a:prstGeom>
                        <a:noFill/>
                      </p:spPr>
                      <p:txBody>
                        <a:bodyPr vert="horz" rtlCol="0">
                          <a:spAutoFit/>
                        </a:bodyPr>
                        <a:lstStyle/>
                        <a:p>
                          <a:r>
                            <a:rPr lang="en-US" sz="1100" dirty="0" smtClean="0">
                              <a:solidFill>
                                <a:srgbClr val="000000"/>
                              </a:solidFill>
                            </a:rPr>
                            <a:t>PL</a:t>
                          </a:r>
                          <a:endParaRPr lang="en-US" sz="1100" dirty="0">
                            <a:solidFill>
                              <a:srgbClr val="000000"/>
                            </a:solidFill>
                          </a:endParaRPr>
                        </a:p>
                      </p:txBody>
                    </p:sp>
                    <p:sp>
                      <p:nvSpPr>
                        <p:cNvPr id="38" name="TextBox 4"/>
                        <p:cNvSpPr txBox="1"/>
                        <p:nvPr/>
                      </p:nvSpPr>
                      <p:spPr>
                        <a:xfrm>
                          <a:off x="9073209" y="1266117"/>
                          <a:ext cx="838201" cy="443842"/>
                        </a:xfrm>
                        <a:prstGeom prst="rect">
                          <a:avLst/>
                        </a:prstGeom>
                        <a:noFill/>
                      </p:spPr>
                      <p:txBody>
                        <a:bodyPr vert="horz" rtlCol="0">
                          <a:spAutoFit/>
                        </a:bodyPr>
                        <a:lstStyle/>
                        <a:p>
                          <a:r>
                            <a:rPr lang="en-US" sz="1100" b="1" dirty="0" smtClean="0">
                              <a:solidFill>
                                <a:srgbClr val="0000CC"/>
                              </a:solidFill>
                            </a:rPr>
                            <a:t>SRAS</a:t>
                          </a:r>
                          <a:endParaRPr lang="en-US" sz="1100" b="1" dirty="0">
                            <a:solidFill>
                              <a:srgbClr val="0000CC"/>
                            </a:solidFill>
                          </a:endParaRPr>
                        </a:p>
                      </p:txBody>
                    </p:sp>
                    <p:sp>
                      <p:nvSpPr>
                        <p:cNvPr id="39"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40" name="TextBox 4"/>
                        <p:cNvSpPr txBox="1"/>
                        <p:nvPr/>
                      </p:nvSpPr>
                      <p:spPr>
                        <a:xfrm>
                          <a:off x="8383640" y="1159309"/>
                          <a:ext cx="838201" cy="443842"/>
                        </a:xfrm>
                        <a:prstGeom prst="rect">
                          <a:avLst/>
                        </a:prstGeom>
                        <a:noFill/>
                      </p:spPr>
                      <p:txBody>
                        <a:bodyPr vert="horz" rtlCol="0">
                          <a:spAutoFit/>
                        </a:bodyPr>
                        <a:lstStyle/>
                        <a:p>
                          <a:r>
                            <a:rPr lang="en-US" sz="1100" b="1" dirty="0" smtClean="0">
                              <a:solidFill>
                                <a:srgbClr val="FF0000"/>
                              </a:solidFill>
                            </a:rPr>
                            <a:t>LRAS</a:t>
                          </a:r>
                          <a:endParaRPr lang="en-US" sz="1100" b="1" dirty="0">
                            <a:solidFill>
                              <a:srgbClr val="FF0000"/>
                            </a:solidFill>
                          </a:endParaRPr>
                        </a:p>
                      </p:txBody>
                    </p:sp>
                  </p:grpSp>
                  <p:sp>
                    <p:nvSpPr>
                      <p:cNvPr id="34" name="TextBox 33"/>
                      <p:cNvSpPr txBox="1"/>
                      <p:nvPr/>
                    </p:nvSpPr>
                    <p:spPr>
                      <a:xfrm>
                        <a:off x="7105316" y="5653994"/>
                        <a:ext cx="1270000" cy="443842"/>
                      </a:xfrm>
                      <a:prstGeom prst="rect">
                        <a:avLst/>
                      </a:prstGeom>
                      <a:noFill/>
                    </p:spPr>
                    <p:txBody>
                      <a:bodyPr vert="horz" rtlCol="0">
                        <a:spAutoFit/>
                      </a:bodyPr>
                      <a:lstStyle/>
                      <a:p>
                        <a:r>
                          <a:rPr lang="en-US" sz="1100" dirty="0" smtClean="0">
                            <a:solidFill>
                              <a:srgbClr val="000000"/>
                            </a:solidFill>
                          </a:rPr>
                          <a:t>real GDP</a:t>
                        </a:r>
                        <a:endParaRPr lang="en-US" sz="1100" dirty="0">
                          <a:solidFill>
                            <a:srgbClr val="000000"/>
                          </a:solidFill>
                        </a:endParaRPr>
                      </a:p>
                    </p:txBody>
                  </p:sp>
                </p:grpSp>
                <p:cxnSp>
                  <p:nvCxnSpPr>
                    <p:cNvPr id="26" name="Straight Connector 25"/>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322570" y="2991778"/>
                      <a:ext cx="533399" cy="443842"/>
                    </a:xfrm>
                    <a:prstGeom prst="rect">
                      <a:avLst/>
                    </a:prstGeom>
                    <a:noFill/>
                  </p:spPr>
                  <p:txBody>
                    <a:bodyPr vert="horz" rtlCol="0">
                      <a:spAutoFit/>
                    </a:bodyPr>
                    <a:lstStyle/>
                    <a:p>
                      <a:r>
                        <a:rPr lang="en-US" sz="1100" dirty="0" err="1" smtClean="0">
                          <a:solidFill>
                            <a:srgbClr val="000000"/>
                          </a:solidFill>
                        </a:rPr>
                        <a:t>P</a:t>
                      </a:r>
                      <a:r>
                        <a:rPr lang="en-US" sz="1100" baseline="-25000" dirty="0" err="1" smtClean="0">
                          <a:solidFill>
                            <a:srgbClr val="000000"/>
                          </a:solidFill>
                        </a:rPr>
                        <a:t>fe</a:t>
                      </a:r>
                      <a:endParaRPr lang="en-US" sz="1100" baseline="-25000" dirty="0">
                        <a:solidFill>
                          <a:srgbClr val="000000"/>
                        </a:solidFill>
                      </a:endParaRPr>
                    </a:p>
                  </p:txBody>
                </p:sp>
                <p:sp>
                  <p:nvSpPr>
                    <p:cNvPr id="28" name="TextBox 27"/>
                    <p:cNvSpPr txBox="1"/>
                    <p:nvPr/>
                  </p:nvSpPr>
                  <p:spPr>
                    <a:xfrm>
                      <a:off x="8598020" y="5503594"/>
                      <a:ext cx="558800" cy="443842"/>
                    </a:xfrm>
                    <a:prstGeom prst="rect">
                      <a:avLst/>
                    </a:prstGeom>
                    <a:noFill/>
                  </p:spPr>
                  <p:txBody>
                    <a:bodyPr vert="horz" rtlCol="0">
                      <a:spAutoFit/>
                    </a:bodyPr>
                    <a:lstStyle/>
                    <a:p>
                      <a:r>
                        <a:rPr lang="en-US" sz="1100" dirty="0" err="1" smtClean="0">
                          <a:solidFill>
                            <a:srgbClr val="000000"/>
                          </a:solidFill>
                        </a:rPr>
                        <a:t>Y</a:t>
                      </a:r>
                      <a:r>
                        <a:rPr lang="en-US" sz="1100" baseline="-25000" dirty="0" err="1" smtClean="0">
                          <a:solidFill>
                            <a:srgbClr val="000000"/>
                          </a:solidFill>
                        </a:rPr>
                        <a:t>fe</a:t>
                      </a:r>
                      <a:endParaRPr lang="en-US" sz="1100" baseline="-25000" dirty="0">
                        <a:solidFill>
                          <a:srgbClr val="000000"/>
                        </a:solidFill>
                      </a:endParaRPr>
                    </a:p>
                  </p:txBody>
                </p:sp>
                <p:cxnSp>
                  <p:nvCxnSpPr>
                    <p:cNvPr id="29" name="Straight Connector 28"/>
                    <p:cNvCxnSpPr/>
                    <p:nvPr/>
                  </p:nvCxnSpPr>
                  <p:spPr>
                    <a:xfrm flipH="1">
                      <a:off x="5755766" y="2311566"/>
                      <a:ext cx="336806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9156920" y="2282497"/>
                      <a:ext cx="0" cy="317113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322566" y="2190290"/>
                      <a:ext cx="533399" cy="443842"/>
                    </a:xfrm>
                    <a:prstGeom prst="rect">
                      <a:avLst/>
                    </a:prstGeom>
                    <a:noFill/>
                  </p:spPr>
                  <p:txBody>
                    <a:bodyPr vert="horz" rtlCol="0">
                      <a:spAutoFit/>
                    </a:bodyPr>
                    <a:lstStyle/>
                    <a:p>
                      <a:r>
                        <a:rPr lang="en-US" sz="1100" dirty="0" smtClean="0">
                          <a:solidFill>
                            <a:srgbClr val="000000"/>
                          </a:solidFill>
                        </a:rPr>
                        <a:t>P</a:t>
                      </a:r>
                      <a:r>
                        <a:rPr lang="en-US" sz="1100" baseline="-25000" dirty="0" smtClean="0">
                          <a:solidFill>
                            <a:srgbClr val="000000"/>
                          </a:solidFill>
                        </a:rPr>
                        <a:t>3</a:t>
                      </a:r>
                      <a:endParaRPr lang="en-US" sz="1100" baseline="-25000" dirty="0">
                        <a:solidFill>
                          <a:srgbClr val="000000"/>
                        </a:solidFill>
                      </a:endParaRPr>
                    </a:p>
                  </p:txBody>
                </p:sp>
                <p:sp>
                  <p:nvSpPr>
                    <p:cNvPr id="32" name="TextBox 31"/>
                    <p:cNvSpPr txBox="1"/>
                    <p:nvPr/>
                  </p:nvSpPr>
                  <p:spPr>
                    <a:xfrm>
                      <a:off x="9012776" y="5520746"/>
                      <a:ext cx="533399" cy="443842"/>
                    </a:xfrm>
                    <a:prstGeom prst="rect">
                      <a:avLst/>
                    </a:prstGeom>
                    <a:noFill/>
                  </p:spPr>
                  <p:txBody>
                    <a:bodyPr vert="horz" rtlCol="0">
                      <a:spAutoFit/>
                    </a:bodyPr>
                    <a:lstStyle/>
                    <a:p>
                      <a:r>
                        <a:rPr lang="en-US" sz="1100" dirty="0" smtClean="0">
                          <a:solidFill>
                            <a:srgbClr val="000000"/>
                          </a:solidFill>
                        </a:rPr>
                        <a:t>Y</a:t>
                      </a:r>
                      <a:r>
                        <a:rPr lang="en-US" sz="1100" baseline="-25000" dirty="0">
                          <a:solidFill>
                            <a:srgbClr val="000000"/>
                          </a:solidFill>
                        </a:rPr>
                        <a:t>3</a:t>
                      </a:r>
                    </a:p>
                  </p:txBody>
                </p:sp>
              </p:grpSp>
              <p:cxnSp>
                <p:nvCxnSpPr>
                  <p:cNvPr id="24" name="Straight Connector 23"/>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407145" y="3766438"/>
                  <a:ext cx="736853" cy="326975"/>
                </a:xfrm>
                <a:prstGeom prst="rect">
                  <a:avLst/>
                </a:prstGeom>
                <a:noFill/>
              </p:spPr>
              <p:txBody>
                <a:bodyPr vert="horz" wrap="square" rtlCol="0">
                  <a:spAutoFit/>
                </a:bodyPr>
                <a:lstStyle/>
                <a:p>
                  <a:r>
                    <a:rPr lang="en-US" sz="1100" dirty="0" smtClean="0">
                      <a:solidFill>
                        <a:schemeClr val="bg1">
                          <a:lumMod val="75000"/>
                        </a:schemeClr>
                      </a:solidFill>
                    </a:rPr>
                    <a:t>AD</a:t>
                  </a:r>
                  <a:r>
                    <a:rPr lang="en-US" sz="1100" baseline="-25000" dirty="0" smtClean="0">
                      <a:solidFill>
                        <a:schemeClr val="bg1">
                          <a:lumMod val="75000"/>
                        </a:schemeClr>
                      </a:solidFill>
                    </a:rPr>
                    <a:t>1</a:t>
                  </a:r>
                  <a:endParaRPr lang="en-US" sz="1100" baseline="-25000" dirty="0">
                    <a:solidFill>
                      <a:schemeClr val="bg1">
                        <a:lumMod val="75000"/>
                      </a:schemeClr>
                    </a:solidFill>
                  </a:endParaRPr>
                </a:p>
              </p:txBody>
            </p:sp>
            <p:cxnSp>
              <p:nvCxnSpPr>
                <p:cNvPr id="21" name="Straight Connector 20"/>
                <p:cNvCxnSpPr/>
                <p:nvPr/>
              </p:nvCxnSpPr>
              <p:spPr>
                <a:xfrm>
                  <a:off x="7696200" y="2321616"/>
                  <a:ext cx="961161" cy="789142"/>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596443" y="2956869"/>
                  <a:ext cx="736853" cy="326975"/>
                </a:xfrm>
                <a:prstGeom prst="rect">
                  <a:avLst/>
                </a:prstGeom>
                <a:noFill/>
              </p:spPr>
              <p:txBody>
                <a:bodyPr vert="horz" wrap="square" rtlCol="0">
                  <a:spAutoFit/>
                </a:bodyPr>
                <a:lstStyle/>
                <a:p>
                  <a:r>
                    <a:rPr lang="en-US" sz="1100" dirty="0" smtClean="0"/>
                    <a:t>AD</a:t>
                  </a:r>
                  <a:r>
                    <a:rPr lang="en-US" sz="1100" baseline="-25000" dirty="0" smtClean="0"/>
                    <a:t>3</a:t>
                  </a:r>
                  <a:endParaRPr lang="en-US" sz="1100" baseline="-25000" dirty="0"/>
                </a:p>
              </p:txBody>
            </p:sp>
          </p:grpSp>
          <p:cxnSp>
            <p:nvCxnSpPr>
              <p:cNvPr id="17" name="Straight Arrow Connector 16"/>
              <p:cNvCxnSpPr/>
              <p:nvPr/>
            </p:nvCxnSpPr>
            <p:spPr>
              <a:xfrm flipV="1">
                <a:off x="7471047" y="3011468"/>
                <a:ext cx="678915" cy="1409"/>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4" name="TextBox 13"/>
            <p:cNvSpPr txBox="1"/>
            <p:nvPr/>
          </p:nvSpPr>
          <p:spPr>
            <a:xfrm>
              <a:off x="2515354" y="5372099"/>
              <a:ext cx="1828046" cy="313374"/>
            </a:xfrm>
            <a:prstGeom prst="rect">
              <a:avLst/>
            </a:prstGeom>
            <a:noFill/>
          </p:spPr>
          <p:txBody>
            <a:bodyPr vert="horz" wrap="square" rtlCol="0">
              <a:spAutoFit/>
            </a:bodyPr>
            <a:lstStyle/>
            <a:p>
              <a:r>
                <a:rPr lang="en-US" sz="1100" i="1" dirty="0" smtClean="0">
                  <a:solidFill>
                    <a:srgbClr val="F81D06"/>
                  </a:solidFill>
                </a:rPr>
                <a:t>Inflationary Gap</a:t>
              </a:r>
              <a:endParaRPr lang="en-US" sz="1100" i="1" dirty="0">
                <a:solidFill>
                  <a:srgbClr val="F81D06"/>
                </a:solidFill>
              </a:endParaRPr>
            </a:p>
          </p:txBody>
        </p:sp>
        <p:sp>
          <p:nvSpPr>
            <p:cNvPr id="15" name="Left Brace 14"/>
            <p:cNvSpPr/>
            <p:nvPr/>
          </p:nvSpPr>
          <p:spPr>
            <a:xfrm rot="16200000">
              <a:off x="3110340" y="5057968"/>
              <a:ext cx="132361" cy="455827"/>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sz="1400"/>
            </a:p>
          </p:txBody>
        </p:sp>
      </p:grpSp>
      <p:sp>
        <p:nvSpPr>
          <p:cNvPr id="69" name="TextBox 6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21936653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Consequences of Inflation</a:t>
            </a:r>
          </a:p>
          <a:p>
            <a:r>
              <a:rPr lang="en-US" dirty="0" smtClean="0"/>
              <a:t>High inflation, like high unemployment, has several negative effects on households, firms and the overall economy.</a:t>
            </a:r>
          </a:p>
        </p:txBody>
      </p:sp>
      <p:graphicFrame>
        <p:nvGraphicFramePr>
          <p:cNvPr id="4" name="Table 3"/>
          <p:cNvGraphicFramePr>
            <a:graphicFrameLocks noGrp="1"/>
          </p:cNvGraphicFramePr>
          <p:nvPr>
            <p:extLst>
              <p:ext uri="{D42A27DB-BD31-4B8C-83A1-F6EECF244321}">
                <p14:modId xmlns:p14="http://schemas.microsoft.com/office/powerpoint/2010/main" val="2256564785"/>
              </p:ext>
            </p:extLst>
          </p:nvPr>
        </p:nvGraphicFramePr>
        <p:xfrm>
          <a:off x="0" y="1777403"/>
          <a:ext cx="9144000" cy="3937598"/>
        </p:xfrm>
        <a:graphic>
          <a:graphicData uri="http://schemas.openxmlformats.org/drawingml/2006/table">
            <a:tbl>
              <a:tblPr firstRow="1" bandRow="1">
                <a:tableStyleId>{5C22544A-7EE6-4342-B048-85BDC9FD1C3A}</a:tableStyleId>
              </a:tblPr>
              <a:tblGrid>
                <a:gridCol w="1723796"/>
                <a:gridCol w="7420204"/>
              </a:tblGrid>
              <a:tr h="376695">
                <a:tc gridSpan="2">
                  <a:txBody>
                    <a:bodyPr/>
                    <a:lstStyle/>
                    <a:p>
                      <a:pPr algn="ctr"/>
                      <a:r>
                        <a:rPr lang="en-US" dirty="0" smtClean="0"/>
                        <a:t>The Consequences of High Inflation</a:t>
                      </a:r>
                      <a:endParaRPr lang="en-US" dirty="0"/>
                    </a:p>
                  </a:txBody>
                  <a:tcPr/>
                </a:tc>
                <a:tc hMerge="1">
                  <a:txBody>
                    <a:bodyPr/>
                    <a:lstStyle/>
                    <a:p>
                      <a:endParaRPr lang="en-US" dirty="0"/>
                    </a:p>
                  </a:txBody>
                  <a:tcPr/>
                </a:tc>
              </a:tr>
              <a:tr h="846693">
                <a:tc>
                  <a:txBody>
                    <a:bodyPr/>
                    <a:lstStyle/>
                    <a:p>
                      <a:pPr algn="ctr"/>
                      <a:r>
                        <a:rPr lang="en-US" sz="1400" b="1" dirty="0" smtClean="0">
                          <a:solidFill>
                            <a:srgbClr val="FF0000"/>
                          </a:solidFill>
                        </a:rPr>
                        <a:t>Lower Real Incomes</a:t>
                      </a:r>
                      <a:endParaRPr lang="en-US" sz="1400" b="1" dirty="0">
                        <a:solidFill>
                          <a:srgbClr val="FF0000"/>
                        </a:solidFill>
                      </a:endParaRPr>
                    </a:p>
                  </a:txBody>
                  <a:tcPr anchor="ctr"/>
                </a:tc>
                <a:tc>
                  <a:txBody>
                    <a:bodyPr/>
                    <a:lstStyle/>
                    <a:p>
                      <a:r>
                        <a:rPr lang="en-US" sz="1400" dirty="0" smtClean="0"/>
                        <a:t>A</a:t>
                      </a:r>
                      <a:r>
                        <a:rPr lang="en-US" sz="1400" baseline="0" dirty="0" smtClean="0"/>
                        <a:t> households’ </a:t>
                      </a:r>
                      <a:r>
                        <a:rPr lang="en-US" sz="1400" i="1" baseline="0" dirty="0" smtClean="0"/>
                        <a:t>real income</a:t>
                      </a:r>
                      <a:r>
                        <a:rPr lang="en-US" sz="1400" i="0" baseline="0" dirty="0" smtClean="0"/>
                        <a:t> is its nominal income adjusted for any inflation in the economy. The more prices rise, the less a certain amount of income can buy for households. Higher inflation makes consumers </a:t>
                      </a:r>
                      <a:r>
                        <a:rPr lang="en-US" sz="1400" i="1" baseline="0" dirty="0" smtClean="0"/>
                        <a:t>feel poorer</a:t>
                      </a:r>
                      <a:r>
                        <a:rPr lang="en-US" sz="1400" i="0" baseline="0" dirty="0" smtClean="0"/>
                        <a:t>, since the </a:t>
                      </a:r>
                      <a:r>
                        <a:rPr lang="en-US" sz="1400" i="0" baseline="0" dirty="0" err="1" smtClean="0"/>
                        <a:t>ral</a:t>
                      </a:r>
                      <a:r>
                        <a:rPr lang="en-US" sz="1400" i="0" baseline="0" dirty="0" smtClean="0"/>
                        <a:t> value of their incomes falls when inflation rises.</a:t>
                      </a:r>
                      <a:endParaRPr lang="en-US" sz="1400" dirty="0"/>
                    </a:p>
                  </a:txBody>
                  <a:tcPr anchor="ctr"/>
                </a:tc>
              </a:tr>
              <a:tr h="870541">
                <a:tc>
                  <a:txBody>
                    <a:bodyPr/>
                    <a:lstStyle/>
                    <a:p>
                      <a:pPr algn="ctr"/>
                      <a:r>
                        <a:rPr lang="en-US" sz="1400" b="1" dirty="0" smtClean="0">
                          <a:solidFill>
                            <a:srgbClr val="FF0000"/>
                          </a:solidFill>
                        </a:rPr>
                        <a:t>Lower</a:t>
                      </a:r>
                      <a:r>
                        <a:rPr lang="en-US" sz="1400" b="1" baseline="0" dirty="0" smtClean="0">
                          <a:solidFill>
                            <a:srgbClr val="FF0000"/>
                          </a:solidFill>
                        </a:rPr>
                        <a:t> Real Interest Rates for Savers</a:t>
                      </a:r>
                      <a:endParaRPr lang="en-US" sz="1400" b="1" dirty="0">
                        <a:solidFill>
                          <a:srgbClr val="FF0000"/>
                        </a:solidFill>
                      </a:endParaRPr>
                    </a:p>
                  </a:txBody>
                  <a:tcPr anchor="ctr"/>
                </a:tc>
                <a:tc>
                  <a:txBody>
                    <a:bodyPr/>
                    <a:lstStyle/>
                    <a:p>
                      <a:r>
                        <a:rPr lang="en-US" sz="1400" dirty="0" smtClean="0"/>
                        <a:t>The </a:t>
                      </a:r>
                      <a:r>
                        <a:rPr lang="en-US" sz="1400" i="1" dirty="0" smtClean="0"/>
                        <a:t>real interest rate</a:t>
                      </a:r>
                      <a:r>
                        <a:rPr lang="en-US" sz="1400" i="0" dirty="0" smtClean="0"/>
                        <a:t> is the </a:t>
                      </a:r>
                      <a:r>
                        <a:rPr lang="en-US" sz="1400" i="1" dirty="0" smtClean="0"/>
                        <a:t>nominal interest rate </a:t>
                      </a:r>
                      <a:r>
                        <a:rPr lang="en-US" sz="1400" i="0" dirty="0" smtClean="0"/>
                        <a:t>minus the inflation rate. For</a:t>
                      </a:r>
                      <a:r>
                        <a:rPr lang="en-US" sz="1400" i="0" baseline="0" dirty="0" smtClean="0"/>
                        <a:t> example, if you have a savings account offering a 5% interest rate, and inflation is 2%, the </a:t>
                      </a:r>
                      <a:r>
                        <a:rPr lang="en-US" sz="1400" i="1" baseline="0" dirty="0" smtClean="0"/>
                        <a:t>real return on your savings </a:t>
                      </a:r>
                      <a:r>
                        <a:rPr lang="en-US" sz="1400" i="0" baseline="0" dirty="0" smtClean="0"/>
                        <a:t>is only 3%. But if inflation increases to 4%, your real return is just 1%.</a:t>
                      </a:r>
                      <a:endParaRPr lang="en-US" sz="1400" dirty="0"/>
                    </a:p>
                  </a:txBody>
                  <a:tcPr anchor="ctr"/>
                </a:tc>
              </a:tr>
              <a:tr h="870541">
                <a:tc>
                  <a:txBody>
                    <a:bodyPr/>
                    <a:lstStyle/>
                    <a:p>
                      <a:pPr algn="ctr"/>
                      <a:r>
                        <a:rPr lang="en-US" sz="1400" b="1" dirty="0" smtClean="0">
                          <a:solidFill>
                            <a:srgbClr val="FF0000"/>
                          </a:solidFill>
                        </a:rPr>
                        <a:t>Higher nominal</a:t>
                      </a:r>
                      <a:r>
                        <a:rPr lang="en-US" sz="1400" b="1" baseline="0" dirty="0" smtClean="0">
                          <a:solidFill>
                            <a:srgbClr val="FF0000"/>
                          </a:solidFill>
                        </a:rPr>
                        <a:t> interest rates for borrowers</a:t>
                      </a:r>
                      <a:endParaRPr lang="en-US" sz="1400" b="1" dirty="0">
                        <a:solidFill>
                          <a:srgbClr val="FF0000"/>
                        </a:solidFill>
                      </a:endParaRPr>
                    </a:p>
                  </a:txBody>
                  <a:tcPr anchor="ctr"/>
                </a:tc>
                <a:tc>
                  <a:txBody>
                    <a:bodyPr/>
                    <a:lstStyle/>
                    <a:p>
                      <a:r>
                        <a:rPr lang="en-US" sz="1400" dirty="0" smtClean="0"/>
                        <a:t>When banks anticipate high inflation in the future, they will raise the interest rates they charge borrowers today. This increases the</a:t>
                      </a:r>
                      <a:r>
                        <a:rPr lang="en-US" sz="1400" baseline="0" dirty="0" smtClean="0"/>
                        <a:t> cost of borrowing money to invest in new capital or to buy homes or expensive durable goods,.</a:t>
                      </a:r>
                      <a:endParaRPr lang="en-US" sz="1400" dirty="0"/>
                    </a:p>
                  </a:txBody>
                  <a:tcPr anchor="ctr"/>
                </a:tc>
              </a:tr>
              <a:tr h="973128">
                <a:tc>
                  <a:txBody>
                    <a:bodyPr/>
                    <a:lstStyle/>
                    <a:p>
                      <a:pPr algn="ctr"/>
                      <a:r>
                        <a:rPr lang="en-US" sz="1400" b="1" dirty="0" smtClean="0">
                          <a:solidFill>
                            <a:srgbClr val="FF0000"/>
                          </a:solidFill>
                        </a:rPr>
                        <a:t>Reduced</a:t>
                      </a:r>
                      <a:r>
                        <a:rPr lang="en-US" sz="1400" b="1" baseline="0" dirty="0" smtClean="0">
                          <a:solidFill>
                            <a:srgbClr val="FF0000"/>
                          </a:solidFill>
                        </a:rPr>
                        <a:t> international competitiveness</a:t>
                      </a:r>
                      <a:endParaRPr lang="en-US" sz="1400" b="1" dirty="0">
                        <a:solidFill>
                          <a:srgbClr val="FF0000"/>
                        </a:solidFill>
                      </a:endParaRPr>
                    </a:p>
                  </a:txBody>
                  <a:tcPr anchor="ctr"/>
                </a:tc>
                <a:tc>
                  <a:txBody>
                    <a:bodyPr/>
                    <a:lstStyle/>
                    <a:p>
                      <a:r>
                        <a:rPr lang="en-US" sz="1400" dirty="0" smtClean="0"/>
                        <a:t>A country experiencing</a:t>
                      </a:r>
                      <a:r>
                        <a:rPr lang="en-US" sz="1400" baseline="0" dirty="0" smtClean="0"/>
                        <a:t> high inflation will find demand for its goods fall among international consumers, as they become more expensive compared to other country’s goods. Also, higher prices and wages will reduce foreign investment in the country as firms do not wish to produce where costs are rising, rather where costs will be low in the future.</a:t>
                      </a:r>
                      <a:endParaRPr lang="en-US" sz="1400" dirty="0"/>
                    </a:p>
                  </a:txBody>
                  <a:tcPr anchor="ctr"/>
                </a:tc>
              </a:tr>
            </a:tbl>
          </a:graphicData>
        </a:graphic>
      </p:graphicFrame>
      <p:sp>
        <p:nvSpPr>
          <p:cNvPr id="69" name="TextBox 6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17878350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Consequences of Deflation</a:t>
            </a:r>
          </a:p>
          <a:p>
            <a:r>
              <a:rPr lang="en-US" dirty="0" smtClean="0"/>
              <a:t>Deflation, a decrease in the average price level, sounds like a good thing. But it is not, and in some circumstances can be worse for an economy than mild inflation. Here’s why…</a:t>
            </a:r>
          </a:p>
        </p:txBody>
      </p:sp>
      <p:graphicFrame>
        <p:nvGraphicFramePr>
          <p:cNvPr id="10" name="Table 9"/>
          <p:cNvGraphicFramePr>
            <a:graphicFrameLocks noGrp="1"/>
          </p:cNvGraphicFramePr>
          <p:nvPr>
            <p:extLst>
              <p:ext uri="{D42A27DB-BD31-4B8C-83A1-F6EECF244321}">
                <p14:modId xmlns:p14="http://schemas.microsoft.com/office/powerpoint/2010/main" val="3341010125"/>
              </p:ext>
            </p:extLst>
          </p:nvPr>
        </p:nvGraphicFramePr>
        <p:xfrm>
          <a:off x="0" y="1824747"/>
          <a:ext cx="9144000" cy="3890252"/>
        </p:xfrm>
        <a:graphic>
          <a:graphicData uri="http://schemas.openxmlformats.org/drawingml/2006/table">
            <a:tbl>
              <a:tblPr bandRow="1">
                <a:tableStyleId>{21E4AEA4-8DFA-4A89-87EB-49C32662AFE0}</a:tableStyleId>
              </a:tblPr>
              <a:tblGrid>
                <a:gridCol w="1953286"/>
                <a:gridCol w="7190714"/>
              </a:tblGrid>
              <a:tr h="365934">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mn-lt"/>
                          <a:cs typeface="Arial" pitchFamily="34" charset="0"/>
                        </a:rPr>
                        <a:t>The Consequences of Deflation</a:t>
                      </a:r>
                      <a:endParaRPr lang="en-US" sz="1800" b="1" dirty="0">
                        <a:solidFill>
                          <a:schemeClr val="bg1"/>
                        </a:solidFill>
                        <a:latin typeface="+mn-lt"/>
                        <a:cs typeface="Arial" pitchFamily="34" charset="0"/>
                      </a:endParaRPr>
                    </a:p>
                  </a:txBody>
                  <a:tcPr marT="38100" marB="38100" anchor="ctr">
                    <a:solidFill>
                      <a:schemeClr val="accent2"/>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dirty="0">
                        <a:latin typeface="Arial" pitchFamily="34" charset="0"/>
                        <a:cs typeface="Arial" pitchFamily="34" charset="0"/>
                      </a:endParaRPr>
                    </a:p>
                  </a:txBody>
                  <a:tcPr marT="38100" marB="38100"/>
                </a:tc>
              </a:tr>
              <a:tr h="7477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FF0000"/>
                          </a:solidFill>
                          <a:latin typeface="+mn-lt"/>
                          <a:cs typeface="Arial" pitchFamily="34" charset="0"/>
                        </a:rPr>
                        <a:t>Rising Unemployment:</a:t>
                      </a:r>
                      <a:r>
                        <a:rPr lang="en-US" sz="1600" dirty="0" smtClean="0">
                          <a:solidFill>
                            <a:srgbClr val="000000"/>
                          </a:solidFill>
                          <a:latin typeface="+mn-lt"/>
                          <a:cs typeface="Arial" pitchFamily="34" charset="0"/>
                        </a:rPr>
                        <a:t> </a:t>
                      </a:r>
                      <a:endParaRPr lang="en-US" sz="1600" dirty="0">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latin typeface="+mn-lt"/>
                          <a:cs typeface="Arial" pitchFamily="34" charset="0"/>
                        </a:rPr>
                        <a:t>With</a:t>
                      </a:r>
                      <a:r>
                        <a:rPr lang="en-US" sz="1400" baseline="0" dirty="0" smtClean="0">
                          <a:solidFill>
                            <a:srgbClr val="000000"/>
                          </a:solidFill>
                          <a:latin typeface="+mn-lt"/>
                          <a:cs typeface="Arial" pitchFamily="34" charset="0"/>
                        </a:rPr>
                        <a:t> the expectation of lower future prices for their output, and with l</a:t>
                      </a:r>
                      <a:r>
                        <a:rPr lang="en-US" sz="1400" dirty="0" smtClean="0">
                          <a:solidFill>
                            <a:srgbClr val="000000"/>
                          </a:solidFill>
                          <a:latin typeface="+mn-lt"/>
                          <a:cs typeface="Arial" pitchFamily="34" charset="0"/>
                        </a:rPr>
                        <a:t>ow demand for goods and services,</a:t>
                      </a:r>
                      <a:r>
                        <a:rPr lang="en-US" sz="1400" baseline="0" dirty="0" smtClean="0">
                          <a:solidFill>
                            <a:srgbClr val="000000"/>
                          </a:solidFill>
                          <a:latin typeface="+mn-lt"/>
                          <a:cs typeface="Arial" pitchFamily="34" charset="0"/>
                        </a:rPr>
                        <a:t> </a:t>
                      </a:r>
                      <a:r>
                        <a:rPr lang="en-US" sz="1400" dirty="0" smtClean="0">
                          <a:solidFill>
                            <a:srgbClr val="000000"/>
                          </a:solidFill>
                          <a:latin typeface="+mn-lt"/>
                          <a:cs typeface="Arial" pitchFamily="34" charset="0"/>
                        </a:rPr>
                        <a:t>firms are likely to lay off workers,</a:t>
                      </a:r>
                      <a:r>
                        <a:rPr lang="en-US" sz="1400" baseline="0" dirty="0" smtClean="0">
                          <a:solidFill>
                            <a:srgbClr val="000000"/>
                          </a:solidFill>
                          <a:latin typeface="+mn-lt"/>
                          <a:cs typeface="Arial" pitchFamily="34" charset="0"/>
                        </a:rPr>
                        <a:t> leading to higher unemployment and downward pressure on workers’ wages across the economy</a:t>
                      </a:r>
                      <a:endParaRPr lang="en-US" sz="1400" dirty="0">
                        <a:latin typeface="+mn-lt"/>
                        <a:cs typeface="Arial" pitchFamily="34" charset="0"/>
                      </a:endParaRPr>
                    </a:p>
                  </a:txBody>
                  <a:tcPr marT="38100" marB="38100" anchor="ctr"/>
                </a:tc>
              </a:tr>
              <a:tr h="92551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FF0000"/>
                          </a:solidFill>
                          <a:latin typeface="+mn-lt"/>
                          <a:cs typeface="Arial" pitchFamily="34" charset="0"/>
                        </a:rPr>
                        <a:t>Delayed consumption:</a:t>
                      </a:r>
                      <a:r>
                        <a:rPr lang="en-US" sz="1600" dirty="0" smtClean="0">
                          <a:solidFill>
                            <a:srgbClr val="000000"/>
                          </a:solidFill>
                          <a:latin typeface="+mn-lt"/>
                          <a:cs typeface="Arial" pitchFamily="34" charset="0"/>
                        </a:rPr>
                        <a:t> </a:t>
                      </a:r>
                      <a:endParaRPr lang="en-US" sz="1600" b="1" dirty="0">
                        <a:solidFill>
                          <a:schemeClr val="tx1"/>
                        </a:solidFill>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latin typeface="+mn-lt"/>
                          <a:cs typeface="Arial" pitchFamily="34" charset="0"/>
                        </a:rPr>
                        <a:t>With the expectation of future price decreases, households will increase savings and decrease spending. The decrease in current consumption</a:t>
                      </a:r>
                      <a:r>
                        <a:rPr lang="en-US" sz="1400" baseline="0" dirty="0" smtClean="0">
                          <a:solidFill>
                            <a:srgbClr val="000000"/>
                          </a:solidFill>
                          <a:latin typeface="+mn-lt"/>
                          <a:cs typeface="Arial" pitchFamily="34" charset="0"/>
                        </a:rPr>
                        <a:t> can lead to further deflation and contribute to a </a:t>
                      </a:r>
                      <a:r>
                        <a:rPr lang="en-US" sz="1400" b="1" i="1" baseline="0" dirty="0" smtClean="0">
                          <a:solidFill>
                            <a:srgbClr val="0000CC"/>
                          </a:solidFill>
                          <a:latin typeface="+mn-lt"/>
                          <a:cs typeface="Arial" pitchFamily="34" charset="0"/>
                        </a:rPr>
                        <a:t>deflationary spiral</a:t>
                      </a:r>
                      <a:r>
                        <a:rPr lang="en-US" sz="1400" i="0" baseline="0" dirty="0" smtClean="0">
                          <a:solidFill>
                            <a:srgbClr val="000000"/>
                          </a:solidFill>
                          <a:latin typeface="+mn-lt"/>
                          <a:cs typeface="Arial" pitchFamily="34" charset="0"/>
                        </a:rPr>
                        <a:t>, in which lower prices lead to lower AD which leads to even lower prices</a:t>
                      </a:r>
                      <a:endParaRPr lang="en-US" sz="1400" b="1" dirty="0">
                        <a:solidFill>
                          <a:schemeClr val="tx1"/>
                        </a:solidFill>
                        <a:latin typeface="+mn-lt"/>
                        <a:cs typeface="Arial" pitchFamily="34" charset="0"/>
                      </a:endParaRPr>
                    </a:p>
                  </a:txBody>
                  <a:tcPr marT="38100" marB="38100" anchor="ctr"/>
                </a:tc>
              </a:tr>
              <a:tr h="925513">
                <a:tc>
                  <a:txBody>
                    <a:bodyPr/>
                    <a:lstStyle/>
                    <a:p>
                      <a:pPr algn="ctr"/>
                      <a:r>
                        <a:rPr lang="en-US" sz="1600" b="1" dirty="0" smtClean="0">
                          <a:solidFill>
                            <a:srgbClr val="FF0000"/>
                          </a:solidFill>
                          <a:latin typeface="+mn-lt"/>
                          <a:cs typeface="Arial" pitchFamily="34" charset="0"/>
                        </a:rPr>
                        <a:t>Declining investment: </a:t>
                      </a:r>
                      <a:endParaRPr lang="en-US" sz="1600" dirty="0">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latin typeface="+mn-lt"/>
                          <a:cs typeface="Arial" pitchFamily="34" charset="0"/>
                        </a:rPr>
                        <a:t>If firms expect less demand for their output in the future, they'll invest less now, which could result in slower economic growth,</a:t>
                      </a:r>
                      <a:r>
                        <a:rPr lang="en-US" sz="1400" baseline="0" dirty="0" smtClean="0">
                          <a:solidFill>
                            <a:srgbClr val="000000"/>
                          </a:solidFill>
                          <a:latin typeface="+mn-lt"/>
                          <a:cs typeface="Arial" pitchFamily="34" charset="0"/>
                        </a:rPr>
                        <a:t> as the nation’s capital stock depreciates over time and is not being replenished at a rate that will promise sustained growth</a:t>
                      </a:r>
                      <a:endParaRPr lang="en-US" sz="1400" dirty="0" smtClean="0">
                        <a:solidFill>
                          <a:srgbClr val="000000"/>
                        </a:solidFill>
                        <a:latin typeface="+mn-lt"/>
                        <a:cs typeface="Arial" pitchFamily="34" charset="0"/>
                      </a:endParaRPr>
                    </a:p>
                  </a:txBody>
                  <a:tcPr marT="38100" marB="38100" anchor="ctr"/>
                </a:tc>
              </a:tr>
              <a:tr h="92551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FF0000"/>
                          </a:solidFill>
                          <a:latin typeface="+mn-lt"/>
                          <a:cs typeface="Arial" pitchFamily="34" charset="0"/>
                        </a:rPr>
                        <a:t>Cost to borrowers:</a:t>
                      </a:r>
                      <a:r>
                        <a:rPr lang="en-US" sz="1600" dirty="0" smtClean="0">
                          <a:solidFill>
                            <a:srgbClr val="000000"/>
                          </a:solidFill>
                          <a:latin typeface="+mn-lt"/>
                          <a:cs typeface="Arial" pitchFamily="34" charset="0"/>
                        </a:rPr>
                        <a:t> </a:t>
                      </a:r>
                      <a:endParaRPr lang="en-US" sz="1600" dirty="0">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latin typeface="+mn-lt"/>
                          <a:cs typeface="Arial" pitchFamily="34" charset="0"/>
                        </a:rPr>
                        <a:t>Deflation causes</a:t>
                      </a:r>
                      <a:r>
                        <a:rPr lang="en-US" sz="1400" baseline="0" dirty="0" smtClean="0">
                          <a:solidFill>
                            <a:srgbClr val="000000"/>
                          </a:solidFill>
                          <a:latin typeface="+mn-lt"/>
                          <a:cs typeface="Arial" pitchFamily="34" charset="0"/>
                        </a:rPr>
                        <a:t> the value of money to increase over time. Therefore, t</a:t>
                      </a:r>
                      <a:r>
                        <a:rPr lang="en-US" sz="1400" dirty="0" smtClean="0">
                          <a:solidFill>
                            <a:srgbClr val="000000"/>
                          </a:solidFill>
                          <a:latin typeface="+mn-lt"/>
                          <a:cs typeface="Arial" pitchFamily="34" charset="0"/>
                        </a:rPr>
                        <a:t>he real debt burden of borrowers increases as the price level falls. Bankruptcies result as borrower's incomes fall while the value of the money they must pay back increases.</a:t>
                      </a:r>
                      <a:endParaRPr lang="en-US" sz="1400" dirty="0">
                        <a:latin typeface="+mn-lt"/>
                        <a:cs typeface="Arial" pitchFamily="34" charset="0"/>
                      </a:endParaRPr>
                    </a:p>
                  </a:txBody>
                  <a:tcPr marT="38100" marB="38100" anchor="ctr"/>
                </a:tc>
              </a:tr>
            </a:tbl>
          </a:graphicData>
        </a:graphic>
      </p:graphicFrame>
      <p:sp>
        <p:nvSpPr>
          <p:cNvPr id="11" name="TextBox 10"/>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Inflation</a:t>
            </a:r>
            <a:endParaRPr lang="en-US" sz="1400" i="1" dirty="0">
              <a:latin typeface="Lucida Sans - 18"/>
            </a:endParaRPr>
          </a:p>
        </p:txBody>
      </p:sp>
    </p:spTree>
    <p:extLst>
      <p:ext uri="{BB962C8B-B14F-4D97-AF65-F5344CB8AC3E}">
        <p14:creationId xmlns:p14="http://schemas.microsoft.com/office/powerpoint/2010/main" val="4011896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5029201" y="2559419"/>
            <a:ext cx="4114800" cy="3117481"/>
          </a:xfrm>
          <a:prstGeom prst="rect">
            <a:avLst/>
          </a:prstGeom>
          <a:solidFill>
            <a:srgbClr val="FFFFFF"/>
          </a:solidFill>
          <a:ln>
            <a:noFill/>
            <a:prstDash/>
          </a:ln>
        </p:spPr>
      </p:pic>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697260"/>
            <a:ext cx="9144000" cy="2123658"/>
          </a:xfrm>
          <a:prstGeom prst="rect">
            <a:avLst/>
          </a:prstGeom>
          <a:noFill/>
        </p:spPr>
        <p:txBody>
          <a:bodyPr wrap="square" rtlCol="0">
            <a:spAutoFit/>
          </a:bodyPr>
          <a:lstStyle/>
          <a:p>
            <a:r>
              <a:rPr lang="en-US" sz="2400" dirty="0" smtClean="0">
                <a:solidFill>
                  <a:srgbClr val="FF0000"/>
                </a:solidFill>
              </a:rPr>
              <a:t>The Relationship Between Unemployment and Inflation</a:t>
            </a:r>
          </a:p>
          <a:p>
            <a:r>
              <a:rPr lang="en-US" dirty="0" smtClean="0"/>
              <a:t>As you may have noticed in our AD/AS diagrams, there is often a tradeoff between unemployment and inflation in an economy.</a:t>
            </a:r>
            <a:endParaRPr lang="en-US" dirty="0"/>
          </a:p>
          <a:p>
            <a:r>
              <a:rPr lang="en-US" b="1" dirty="0" smtClean="0">
                <a:solidFill>
                  <a:srgbClr val="0000CC"/>
                </a:solidFill>
              </a:rPr>
              <a:t>The unemployment/inflation tradeoff: </a:t>
            </a:r>
            <a:r>
              <a:rPr lang="en-US" dirty="0" smtClean="0"/>
              <a:t>When AD falls in the short-run, unemployment rises and inflation decreases (or becomes negative). When AD rises, unemployment falls and inflation increases. This </a:t>
            </a:r>
            <a:r>
              <a:rPr lang="en-US" i="1" dirty="0" smtClean="0"/>
              <a:t>short-run tradeoff between unemployment and inflation is illustrated in a model known as the Phillips Curve.</a:t>
            </a:r>
            <a:r>
              <a:rPr lang="en-US" dirty="0" smtClean="0"/>
              <a:t> </a:t>
            </a:r>
          </a:p>
        </p:txBody>
      </p:sp>
      <p:sp>
        <p:nvSpPr>
          <p:cNvPr id="8" name="TextBox 7"/>
          <p:cNvSpPr txBox="1"/>
          <p:nvPr/>
        </p:nvSpPr>
        <p:spPr>
          <a:xfrm>
            <a:off x="-1" y="2788503"/>
            <a:ext cx="5029201" cy="2800767"/>
          </a:xfrm>
          <a:prstGeom prst="rect">
            <a:avLst/>
          </a:prstGeom>
          <a:noFill/>
        </p:spPr>
        <p:txBody>
          <a:bodyPr wrap="square" rtlCol="0">
            <a:spAutoFit/>
          </a:bodyPr>
          <a:lstStyle/>
          <a:p>
            <a:r>
              <a:rPr lang="en-US" sz="1600" b="1" dirty="0" smtClean="0">
                <a:solidFill>
                  <a:srgbClr val="FF0000"/>
                </a:solidFill>
              </a:rPr>
              <a:t>The Philips Curve: </a:t>
            </a:r>
            <a:r>
              <a:rPr lang="en-US" sz="1600" dirty="0" smtClean="0"/>
              <a:t>A graph which shows the relationship between unemployment and inflation in the short-run:</a:t>
            </a:r>
          </a:p>
          <a:p>
            <a:pPr marL="285750" indent="-285750">
              <a:buFont typeface="Arial" pitchFamily="34" charset="0"/>
              <a:buChar char="•"/>
            </a:pPr>
            <a:r>
              <a:rPr lang="en-US" sz="1600" b="1" dirty="0" smtClean="0"/>
              <a:t>At point A: </a:t>
            </a:r>
            <a:r>
              <a:rPr lang="en-US" sz="1600" dirty="0" smtClean="0"/>
              <a:t>Aggregate demand is very high (probably beyond full employment) since inflation is higher than desired and unemployment is very low.</a:t>
            </a:r>
          </a:p>
          <a:p>
            <a:pPr marL="285750" indent="-285750">
              <a:buFont typeface="Arial" pitchFamily="34" charset="0"/>
              <a:buChar char="•"/>
            </a:pPr>
            <a:r>
              <a:rPr lang="en-US" sz="1600" b="1" dirty="0" smtClean="0"/>
              <a:t>At point B: </a:t>
            </a:r>
            <a:r>
              <a:rPr lang="en-US" sz="1600" dirty="0" smtClean="0"/>
              <a:t>AD has fallen to a level around full employment. Inflation is stable and unemployment is at a more natural rate of 3.5%</a:t>
            </a:r>
          </a:p>
          <a:p>
            <a:pPr marL="285750" indent="-285750">
              <a:buFont typeface="Arial" pitchFamily="34" charset="0"/>
              <a:buChar char="•"/>
            </a:pPr>
            <a:r>
              <a:rPr lang="en-US" sz="1600" b="1" dirty="0" smtClean="0"/>
              <a:t>At point C: </a:t>
            </a:r>
            <a:r>
              <a:rPr lang="en-US" sz="1600" dirty="0" smtClean="0"/>
              <a:t>AD has fallen, and the economy is probably in a recession. Inflation is very low and unemployment is relatively high.</a:t>
            </a:r>
            <a:endParaRPr lang="en-US" sz="1600" b="1" dirty="0"/>
          </a:p>
        </p:txBody>
      </p:sp>
      <p:sp>
        <p:nvSpPr>
          <p:cNvPr id="11" name="TextBox 10"/>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Phillips Curve</a:t>
            </a:r>
            <a:endParaRPr lang="en-US" sz="1400" i="1" dirty="0">
              <a:latin typeface="Lucida Sans - 18"/>
            </a:endParaRPr>
          </a:p>
        </p:txBody>
      </p:sp>
    </p:spTree>
    <p:extLst>
      <p:ext uri="{BB962C8B-B14F-4D97-AF65-F5344CB8AC3E}">
        <p14:creationId xmlns:p14="http://schemas.microsoft.com/office/powerpoint/2010/main" val="2671739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519919" y="114300"/>
            <a:ext cx="2209800" cy="523220"/>
          </a:xfrm>
          <a:prstGeom prst="rect">
            <a:avLst/>
          </a:prstGeom>
          <a:noFill/>
        </p:spPr>
        <p:txBody>
          <a:bodyPr vert="horz" wrap="square" rtlCol="0">
            <a:spAutoFit/>
          </a:bodyPr>
          <a:lstStyle/>
          <a:p>
            <a:pPr algn="ctr"/>
            <a:r>
              <a:rPr lang="en-US" sz="1400" i="1" dirty="0" smtClean="0">
                <a:latin typeface="Lucida Sans - 20"/>
              </a:rPr>
              <a:t>The Macroeconomic Objectives</a:t>
            </a:r>
            <a:endParaRPr lang="en-US" sz="1400" i="1" dirty="0">
              <a:latin typeface="Lucida Sans - 18"/>
            </a:endParaRPr>
          </a:p>
        </p:txBody>
      </p:sp>
      <p:sp>
        <p:nvSpPr>
          <p:cNvPr id="3" name="TextBox 2"/>
          <p:cNvSpPr txBox="1"/>
          <p:nvPr/>
        </p:nvSpPr>
        <p:spPr>
          <a:xfrm>
            <a:off x="0" y="697260"/>
            <a:ext cx="9144000" cy="4616648"/>
          </a:xfrm>
          <a:prstGeom prst="rect">
            <a:avLst/>
          </a:prstGeom>
          <a:noFill/>
        </p:spPr>
        <p:txBody>
          <a:bodyPr wrap="square" rtlCol="0">
            <a:spAutoFit/>
          </a:bodyPr>
          <a:lstStyle/>
          <a:p>
            <a:r>
              <a:rPr lang="en-US" sz="2400" dirty="0" smtClean="0">
                <a:solidFill>
                  <a:srgbClr val="FF0000"/>
                </a:solidFill>
              </a:rPr>
              <a:t>Introduction to the Macroeconomic Objectives</a:t>
            </a:r>
          </a:p>
          <a:p>
            <a:r>
              <a:rPr lang="en-US" dirty="0" smtClean="0"/>
              <a:t>In our last unit we introduced the four objectives of macroeconomic policy.  These are:</a:t>
            </a:r>
          </a:p>
          <a:p>
            <a:endParaRPr lang="en-US" dirty="0" smtClean="0">
              <a:solidFill>
                <a:srgbClr val="0000CC"/>
              </a:solidFill>
            </a:endParaRPr>
          </a:p>
          <a:p>
            <a:pPr marL="285750" indent="-285750">
              <a:buFont typeface="Arial" pitchFamily="34" charset="0"/>
              <a:buChar char="•"/>
            </a:pPr>
            <a:r>
              <a:rPr lang="en-US" dirty="0" smtClean="0">
                <a:solidFill>
                  <a:srgbClr val="0000CC"/>
                </a:solidFill>
              </a:rPr>
              <a:t>Price level stability (</a:t>
            </a:r>
            <a:r>
              <a:rPr lang="en-US" dirty="0">
                <a:solidFill>
                  <a:srgbClr val="0000CC"/>
                </a:solidFill>
              </a:rPr>
              <a:t>l</a:t>
            </a:r>
            <a:r>
              <a:rPr lang="en-US" dirty="0" smtClean="0">
                <a:solidFill>
                  <a:srgbClr val="0000CC"/>
                </a:solidFill>
              </a:rPr>
              <a:t>ow and stable inflation)</a:t>
            </a:r>
          </a:p>
          <a:p>
            <a:pPr marL="285750" indent="-285750">
              <a:buFont typeface="Arial" pitchFamily="34" charset="0"/>
              <a:buChar char="•"/>
            </a:pPr>
            <a:r>
              <a:rPr lang="en-US" dirty="0" smtClean="0">
                <a:solidFill>
                  <a:srgbClr val="0000CC"/>
                </a:solidFill>
              </a:rPr>
              <a:t>Full employment (low unemployment )</a:t>
            </a:r>
          </a:p>
          <a:p>
            <a:pPr marL="285750" indent="-285750">
              <a:buFont typeface="Arial" pitchFamily="34" charset="0"/>
              <a:buChar char="•"/>
            </a:pPr>
            <a:r>
              <a:rPr lang="en-US" dirty="0" smtClean="0">
                <a:solidFill>
                  <a:srgbClr val="0000CC"/>
                </a:solidFill>
              </a:rPr>
              <a:t>Economic growth, and</a:t>
            </a:r>
          </a:p>
          <a:p>
            <a:pPr marL="285750" indent="-285750">
              <a:buFont typeface="Arial" pitchFamily="34" charset="0"/>
              <a:buChar char="•"/>
            </a:pPr>
            <a:r>
              <a:rPr lang="en-US" dirty="0" smtClean="0">
                <a:solidFill>
                  <a:srgbClr val="0000CC"/>
                </a:solidFill>
              </a:rPr>
              <a:t>Improved equity in the distribution  of income</a:t>
            </a:r>
          </a:p>
          <a:p>
            <a:endParaRPr lang="en-US" dirty="0"/>
          </a:p>
          <a:p>
            <a:r>
              <a:rPr lang="en-US" dirty="0" smtClean="0"/>
              <a:t>A nation’s policy makers, both its government and its central bank, have several policy tools at their disposal to promote the achievement of these objectives. The different policy options will be explored in detail in a later unit. In this presentation, we will go through each of the four macroeconomic objectives in detail, and determine:</a:t>
            </a:r>
          </a:p>
          <a:p>
            <a:endParaRPr lang="en-US" dirty="0" smtClean="0"/>
          </a:p>
          <a:p>
            <a:pPr marL="285750" indent="-285750">
              <a:buFont typeface="Wingdings" pitchFamily="2" charset="2"/>
              <a:buChar char="Ø"/>
            </a:pPr>
            <a:r>
              <a:rPr lang="en-US" dirty="0" smtClean="0">
                <a:solidFill>
                  <a:srgbClr val="FF0000"/>
                </a:solidFill>
              </a:rPr>
              <a:t>The meaning of each objective,</a:t>
            </a:r>
          </a:p>
          <a:p>
            <a:pPr marL="285750" indent="-285750">
              <a:buFont typeface="Wingdings" pitchFamily="2" charset="2"/>
              <a:buChar char="Ø"/>
            </a:pPr>
            <a:r>
              <a:rPr lang="en-US" dirty="0" smtClean="0">
                <a:solidFill>
                  <a:srgbClr val="FF0000"/>
                </a:solidFill>
              </a:rPr>
              <a:t>The measurement of each objective</a:t>
            </a:r>
          </a:p>
          <a:p>
            <a:pPr marL="285750" indent="-285750">
              <a:buFont typeface="Wingdings" pitchFamily="2" charset="2"/>
              <a:buChar char="Ø"/>
            </a:pPr>
            <a:r>
              <a:rPr lang="en-US" dirty="0" smtClean="0">
                <a:solidFill>
                  <a:srgbClr val="FF0000"/>
                </a:solidFill>
              </a:rPr>
              <a:t>The graphical illustration of each objective </a:t>
            </a:r>
            <a:endParaRPr lang="en-US" dirty="0">
              <a:solidFill>
                <a:srgbClr val="FF0000"/>
              </a:solidFill>
            </a:endParaRPr>
          </a:p>
        </p:txBody>
      </p:sp>
    </p:spTree>
    <p:extLst>
      <p:ext uri="{BB962C8B-B14F-4D97-AF65-F5344CB8AC3E}">
        <p14:creationId xmlns:p14="http://schemas.microsoft.com/office/powerpoint/2010/main" val="40674872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Short-run Phillips Curve and AD/AS</a:t>
            </a:r>
          </a:p>
          <a:p>
            <a:r>
              <a:rPr lang="en-US" dirty="0" smtClean="0"/>
              <a:t>The Phillips Curve on the previous slide reflects the changes seen in an AD/AS model when AD changes in the short-run. Study the graphs below and observe how a an economy </a:t>
            </a:r>
            <a:r>
              <a:rPr lang="en-US" i="1" dirty="0" smtClean="0"/>
              <a:t>moves along its short-run Phillips Curve</a:t>
            </a:r>
            <a:r>
              <a:rPr lang="en-US" dirty="0" smtClean="0"/>
              <a:t> when AD shifts from AD0 to AD3. </a:t>
            </a:r>
          </a:p>
        </p:txBody>
      </p:sp>
      <p:pic>
        <p:nvPicPr>
          <p:cNvPr id="11" name="Picture 10"/>
          <p:cNvPicPr/>
          <p:nvPr/>
        </p:nvPicPr>
        <p:blipFill>
          <a:blip r:embed="rId3"/>
          <a:stretch>
            <a:fillRect/>
          </a:stretch>
        </p:blipFill>
        <p:spPr>
          <a:xfrm>
            <a:off x="372398" y="2019300"/>
            <a:ext cx="8466802" cy="3582977"/>
          </a:xfrm>
          <a:prstGeom prst="rect">
            <a:avLst/>
          </a:prstGeom>
          <a:solidFill>
            <a:srgbClr val="FFFFFF"/>
          </a:solidFill>
          <a:ln>
            <a:noFill/>
            <a:prstDash/>
          </a:ln>
        </p:spPr>
      </p:pic>
      <p:sp>
        <p:nvSpPr>
          <p:cNvPr id="12" name="TextBox 11"/>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Phillips Curve</a:t>
            </a:r>
            <a:endParaRPr lang="en-US" sz="1400" i="1" dirty="0">
              <a:latin typeface="Lucida Sans - 18"/>
            </a:endParaRPr>
          </a:p>
        </p:txBody>
      </p:sp>
    </p:spTree>
    <p:extLst>
      <p:ext uri="{BB962C8B-B14F-4D97-AF65-F5344CB8AC3E}">
        <p14:creationId xmlns:p14="http://schemas.microsoft.com/office/powerpoint/2010/main" val="34259964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Rationale for the Phillips Curve Relationship</a:t>
            </a:r>
          </a:p>
          <a:p>
            <a:r>
              <a:rPr lang="en-US" dirty="0" smtClean="0"/>
              <a:t>Why do inflation and unemployment move in opposite directions in the short-run? It all has to do with the amount of available labor in the economy at different levels of aggregate demand.</a:t>
            </a:r>
          </a:p>
          <a:p>
            <a:endParaRPr lang="en-US" dirty="0"/>
          </a:p>
          <a:p>
            <a:r>
              <a:rPr lang="en-US" b="1" dirty="0" smtClean="0">
                <a:solidFill>
                  <a:srgbClr val="0000CC"/>
                </a:solidFill>
              </a:rPr>
              <a:t>When AD is weak: </a:t>
            </a:r>
            <a:r>
              <a:rPr lang="en-US" dirty="0" smtClean="0"/>
              <a:t>If AD intersects SRAS at a level of output below full employment…</a:t>
            </a:r>
          </a:p>
          <a:p>
            <a:pPr marL="285750" indent="-285750">
              <a:buFont typeface="Arial" pitchFamily="34" charset="0"/>
              <a:buChar char="•"/>
            </a:pPr>
            <a:r>
              <a:rPr lang="en-US" dirty="0" smtClean="0">
                <a:solidFill>
                  <a:schemeClr val="tx1">
                    <a:lumMod val="50000"/>
                    <a:lumOff val="50000"/>
                  </a:schemeClr>
                </a:solidFill>
              </a:rPr>
              <a:t>Firms have cut back on output and reduced their prices to try to maintain sales during the period of weak demand. Inflation is therefore low.</a:t>
            </a:r>
          </a:p>
          <a:p>
            <a:pPr marL="285750" indent="-285750">
              <a:buFont typeface="Arial" pitchFamily="34" charset="0"/>
              <a:buChar char="•"/>
            </a:pPr>
            <a:r>
              <a:rPr lang="en-US" dirty="0" smtClean="0">
                <a:solidFill>
                  <a:schemeClr val="tx1">
                    <a:lumMod val="50000"/>
                    <a:lumOff val="50000"/>
                  </a:schemeClr>
                </a:solidFill>
              </a:rPr>
              <a:t>As workers have been laid off by firms, the number of people who are unemployed grows. Unemployment is therefore high.</a:t>
            </a:r>
          </a:p>
          <a:p>
            <a:endParaRPr lang="en-US" dirty="0"/>
          </a:p>
          <a:p>
            <a:r>
              <a:rPr lang="en-US" b="1" dirty="0" smtClean="0">
                <a:solidFill>
                  <a:srgbClr val="FF0000"/>
                </a:solidFill>
              </a:rPr>
              <a:t>When AD is strong: </a:t>
            </a:r>
            <a:r>
              <a:rPr lang="en-US" dirty="0" smtClean="0"/>
              <a:t>If AD intersects SRAS at a level of output beyond full employment…</a:t>
            </a:r>
          </a:p>
          <a:p>
            <a:pPr marL="285750" indent="-285750">
              <a:buFont typeface="Arial" pitchFamily="34" charset="0"/>
              <a:buChar char="•"/>
            </a:pPr>
            <a:r>
              <a:rPr lang="en-US" dirty="0" smtClean="0">
                <a:solidFill>
                  <a:schemeClr val="tx1">
                    <a:lumMod val="50000"/>
                    <a:lumOff val="50000"/>
                  </a:schemeClr>
                </a:solidFill>
              </a:rPr>
              <a:t>Firms have seen their sales grow and have begun raising their prices as a result. The nation’s output is becoming more and more scarce, and consumers are willing to pay more, leading to inflation.</a:t>
            </a:r>
          </a:p>
          <a:p>
            <a:pPr marL="285750" indent="-285750">
              <a:buFont typeface="Arial" pitchFamily="34" charset="0"/>
              <a:buChar char="•"/>
            </a:pPr>
            <a:r>
              <a:rPr lang="en-US" dirty="0" smtClean="0">
                <a:solidFill>
                  <a:schemeClr val="tx1">
                    <a:lumMod val="50000"/>
                    <a:lumOff val="50000"/>
                  </a:schemeClr>
                </a:solidFill>
              </a:rPr>
              <a:t>In an effort to meet the growing demand for output, firms have begun hiring new workers, reducing the level of frictional and structural unemployment.</a:t>
            </a:r>
          </a:p>
          <a:p>
            <a:endParaRPr lang="en-US" dirty="0" smtClean="0">
              <a:solidFill>
                <a:schemeClr val="tx1">
                  <a:lumMod val="50000"/>
                  <a:lumOff val="50000"/>
                </a:schemeClr>
              </a:solidFill>
            </a:endParaRPr>
          </a:p>
        </p:txBody>
      </p:sp>
      <p:sp>
        <p:nvSpPr>
          <p:cNvPr id="10" name="TextBox 9"/>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Phillips Curve</a:t>
            </a:r>
            <a:endParaRPr lang="en-US" sz="1400" i="1" dirty="0">
              <a:latin typeface="Lucida Sans - 18"/>
            </a:endParaRPr>
          </a:p>
        </p:txBody>
      </p:sp>
    </p:spTree>
    <p:extLst>
      <p:ext uri="{BB962C8B-B14F-4D97-AF65-F5344CB8AC3E}">
        <p14:creationId xmlns:p14="http://schemas.microsoft.com/office/powerpoint/2010/main" val="306887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Supply Shocks in the Short-run Phillips Curve</a:t>
            </a:r>
          </a:p>
          <a:p>
            <a:r>
              <a:rPr lang="en-US" dirty="0" smtClean="0"/>
              <a:t>As we have shown, a shift in AD causes a movement along the short-run Phillips Curve. However, a shift in SRAS will cause a shift in the short-run Phillips Curve. As seen below, a negative supply shock causes both unemployment and inflation to rise. This is seen as a rightward shift of the Phillips Curve. </a:t>
            </a:r>
            <a:endParaRPr lang="en-US" i="1" dirty="0">
              <a:solidFill>
                <a:srgbClr val="0000CC"/>
              </a:solidFill>
            </a:endParaRPr>
          </a:p>
        </p:txBody>
      </p:sp>
      <p:pic>
        <p:nvPicPr>
          <p:cNvPr id="8" name="Picture 7"/>
          <p:cNvPicPr/>
          <p:nvPr/>
        </p:nvPicPr>
        <p:blipFill>
          <a:blip r:embed="rId3"/>
          <a:stretch>
            <a:fillRect/>
          </a:stretch>
        </p:blipFill>
        <p:spPr>
          <a:xfrm>
            <a:off x="838200" y="2324100"/>
            <a:ext cx="7612067" cy="3221270"/>
          </a:xfrm>
          <a:prstGeom prst="rect">
            <a:avLst/>
          </a:prstGeom>
          <a:solidFill>
            <a:srgbClr val="FFFFFF"/>
          </a:solidFill>
          <a:ln>
            <a:noFill/>
            <a:prstDash/>
          </a:ln>
        </p:spPr>
      </p:pic>
      <p:sp>
        <p:nvSpPr>
          <p:cNvPr id="10" name="TextBox 9"/>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Phillips Curve</a:t>
            </a:r>
            <a:endParaRPr lang="en-US" sz="1400" i="1" dirty="0">
              <a:latin typeface="Lucida Sans - 18"/>
            </a:endParaRPr>
          </a:p>
        </p:txBody>
      </p:sp>
    </p:spTree>
    <p:extLst>
      <p:ext uri="{BB962C8B-B14F-4D97-AF65-F5344CB8AC3E}">
        <p14:creationId xmlns:p14="http://schemas.microsoft.com/office/powerpoint/2010/main" val="18901034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758483" y="5219700"/>
            <a:ext cx="3337517" cy="369332"/>
          </a:xfrm>
          <a:prstGeom prst="rect">
            <a:avLst/>
          </a:prstGeom>
        </p:spPr>
        <p:txBody>
          <a:bodyPr wrap="none">
            <a:spAutoFit/>
          </a:bodyPr>
          <a:lstStyle/>
          <a:p>
            <a:pPr fontAlgn="base"/>
            <a:r>
              <a:rPr lang="en-US" b="1" cap="all" dirty="0">
                <a:hlinkClick r:id="rId4" tooltip="The Short-run Phillips Curve"/>
              </a:rPr>
              <a:t>THE SHORT-RUN PHILLIPS CURVE</a:t>
            </a:r>
            <a:endParaRPr lang="en-US" b="1" cap="all" dirty="0"/>
          </a:p>
        </p:txBody>
      </p:sp>
      <p:pic>
        <p:nvPicPr>
          <p:cNvPr id="10" name="vsbj2ppq7IQ?version=3&amp;hl=en_US&amp;rel=0"/>
          <p:cNvPicPr>
            <a:picLocks noRot="1" noChangeAspect="1"/>
          </p:cNvPicPr>
          <p:nvPr>
            <a:videoFile r:link="rId1"/>
          </p:nvPr>
        </p:nvPicPr>
        <p:blipFill>
          <a:blip r:embed="rId5"/>
          <a:stretch>
            <a:fillRect/>
          </a:stretch>
        </p:blipFill>
        <p:spPr>
          <a:xfrm>
            <a:off x="0" y="723485"/>
            <a:ext cx="9144000" cy="4400550"/>
          </a:xfrm>
          <a:prstGeom prst="rect">
            <a:avLst/>
          </a:prstGeom>
        </p:spPr>
      </p:pic>
      <p:sp>
        <p:nvSpPr>
          <p:cNvPr id="11" name="TextBox 10"/>
          <p:cNvSpPr txBox="1"/>
          <p:nvPr/>
        </p:nvSpPr>
        <p:spPr>
          <a:xfrm>
            <a:off x="5824719" y="124480"/>
            <a:ext cx="1566681" cy="523220"/>
          </a:xfrm>
          <a:prstGeom prst="rect">
            <a:avLst/>
          </a:prstGeom>
          <a:noFill/>
        </p:spPr>
        <p:txBody>
          <a:bodyPr vert="horz" wrap="square" rtlCol="0">
            <a:spAutoFit/>
          </a:bodyPr>
          <a:lstStyle/>
          <a:p>
            <a:pPr algn="ctr"/>
            <a:r>
              <a:rPr lang="en-US" sz="1400" i="1" dirty="0" smtClean="0">
                <a:latin typeface="Lucida Sans - 20"/>
              </a:rPr>
              <a:t>Phillips Curve Video Lesson</a:t>
            </a:r>
            <a:endParaRPr lang="en-US" sz="1400" i="1" dirty="0">
              <a:latin typeface="Lucida Sans - 18"/>
            </a:endParaRPr>
          </a:p>
        </p:txBody>
      </p:sp>
    </p:spTree>
    <p:extLst>
      <p:ext uri="{BB962C8B-B14F-4D97-AF65-F5344CB8AC3E}">
        <p14:creationId xmlns:p14="http://schemas.microsoft.com/office/powerpoint/2010/main" val="3893628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4800600" y="1901398"/>
            <a:ext cx="4267201" cy="3318302"/>
          </a:xfrm>
          <a:prstGeom prst="rect">
            <a:avLst/>
          </a:prstGeom>
          <a:solidFill>
            <a:srgbClr val="FFFFFF"/>
          </a:solidFill>
          <a:ln>
            <a:noFill/>
            <a:prstDash/>
          </a:ln>
        </p:spPr>
      </p:pic>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Long-run Phillips Curve</a:t>
            </a:r>
          </a:p>
          <a:p>
            <a:r>
              <a:rPr lang="en-US" dirty="0" smtClean="0"/>
              <a:t>In the long-run, you will recall, all wages and prices in an economy are flexible. </a:t>
            </a:r>
          </a:p>
          <a:p>
            <a:pPr marL="342900" indent="-342900">
              <a:buFont typeface="Arial" pitchFamily="34" charset="0"/>
              <a:buChar char="•"/>
            </a:pPr>
            <a:r>
              <a:rPr lang="en-US" i="1" dirty="0" smtClean="0">
                <a:solidFill>
                  <a:srgbClr val="0000CC"/>
                </a:solidFill>
              </a:rPr>
              <a:t>If there has been high unemployment, wages will fall in the long-run and employment and output will return to full-employment.</a:t>
            </a:r>
          </a:p>
        </p:txBody>
      </p:sp>
      <p:sp>
        <p:nvSpPr>
          <p:cNvPr id="4" name="Rectangle 3"/>
          <p:cNvSpPr/>
          <p:nvPr/>
        </p:nvSpPr>
        <p:spPr>
          <a:xfrm>
            <a:off x="28568" y="1943100"/>
            <a:ext cx="4848231" cy="3816429"/>
          </a:xfrm>
          <a:prstGeom prst="rect">
            <a:avLst/>
          </a:prstGeom>
        </p:spPr>
        <p:txBody>
          <a:bodyPr wrap="square">
            <a:spAutoFit/>
          </a:bodyPr>
          <a:lstStyle/>
          <a:p>
            <a:r>
              <a:rPr lang="en-US" b="1" dirty="0">
                <a:solidFill>
                  <a:srgbClr val="FF0000"/>
                </a:solidFill>
              </a:rPr>
              <a:t>From short-run to long-run in the Phillips </a:t>
            </a:r>
            <a:r>
              <a:rPr lang="en-US" b="1" dirty="0" smtClean="0">
                <a:solidFill>
                  <a:srgbClr val="FF0000"/>
                </a:solidFill>
              </a:rPr>
              <a:t>Curve: </a:t>
            </a:r>
            <a:r>
              <a:rPr lang="en-US" dirty="0" smtClean="0"/>
              <a:t>In the graph to the right, we can see…</a:t>
            </a:r>
          </a:p>
          <a:p>
            <a:pPr marL="285750" indent="-285750">
              <a:buFont typeface="Arial" pitchFamily="34" charset="0"/>
              <a:buChar char="•"/>
            </a:pPr>
            <a:r>
              <a:rPr lang="en-US" b="1" dirty="0" smtClean="0"/>
              <a:t>From point A to B: </a:t>
            </a:r>
            <a:r>
              <a:rPr lang="en-US" dirty="0" smtClean="0"/>
              <a:t>AD has increased, causing higher inflation and lower unemployment in the short-run. However, in the long-run, the economy will move…</a:t>
            </a:r>
          </a:p>
          <a:p>
            <a:pPr marL="285750" indent="-285750">
              <a:buFont typeface="Arial" pitchFamily="34" charset="0"/>
              <a:buChar char="•"/>
            </a:pPr>
            <a:r>
              <a:rPr lang="en-US" b="1" dirty="0" smtClean="0"/>
              <a:t>From point B to C: </a:t>
            </a:r>
            <a:r>
              <a:rPr lang="en-US" dirty="0" smtClean="0"/>
              <a:t>Because following the increase in AD, workers see their real wages fall and so eventually demand higher nominal wages. As they do so, firms reduce employment and raise prices, returning unemployment to its natural rate (NRU), now at a higher inflation rate.</a:t>
            </a:r>
          </a:p>
          <a:p>
            <a:endParaRPr lang="en-US" sz="800" dirty="0" smtClean="0"/>
          </a:p>
        </p:txBody>
      </p:sp>
      <p:sp>
        <p:nvSpPr>
          <p:cNvPr id="11" name="TextBox 10"/>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Phillips Curve</a:t>
            </a:r>
            <a:endParaRPr lang="en-US" sz="1400" i="1" dirty="0">
              <a:latin typeface="Lucida Sans - 18"/>
            </a:endParaRPr>
          </a:p>
        </p:txBody>
      </p:sp>
    </p:spTree>
    <p:extLst>
      <p:ext uri="{BB962C8B-B14F-4D97-AF65-F5344CB8AC3E}">
        <p14:creationId xmlns:p14="http://schemas.microsoft.com/office/powerpoint/2010/main" val="3981896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a:stretch>
            <a:fillRect/>
          </a:stretch>
        </p:blipFill>
        <p:spPr>
          <a:xfrm>
            <a:off x="4756236" y="1819761"/>
            <a:ext cx="4176204" cy="3247540"/>
          </a:xfrm>
          <a:prstGeom prst="rect">
            <a:avLst/>
          </a:prstGeom>
          <a:solidFill>
            <a:srgbClr val="FFFFFF"/>
          </a:solidFill>
          <a:ln>
            <a:noFill/>
            <a:prstDash/>
          </a:ln>
        </p:spPr>
      </p:pic>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Long-run Phillips Curve</a:t>
            </a:r>
          </a:p>
          <a:p>
            <a:r>
              <a:rPr lang="en-US" dirty="0" smtClean="0"/>
              <a:t>In the long-run, you will recall, all wages and prices in an economy are flexible. </a:t>
            </a:r>
          </a:p>
          <a:p>
            <a:pPr marL="342900" indent="-342900">
              <a:buFont typeface="Arial" pitchFamily="34" charset="0"/>
              <a:buChar char="•"/>
            </a:pPr>
            <a:r>
              <a:rPr lang="en-US" i="1" dirty="0">
                <a:solidFill>
                  <a:srgbClr val="FF0000"/>
                </a:solidFill>
              </a:rPr>
              <a:t>If there has been </a:t>
            </a:r>
            <a:r>
              <a:rPr lang="en-US" i="1" dirty="0" smtClean="0">
                <a:solidFill>
                  <a:srgbClr val="FF0000"/>
                </a:solidFill>
              </a:rPr>
              <a:t>deflation in </a:t>
            </a:r>
            <a:r>
              <a:rPr lang="en-US" i="1" dirty="0">
                <a:solidFill>
                  <a:srgbClr val="FF0000"/>
                </a:solidFill>
              </a:rPr>
              <a:t>the economy, workers will </a:t>
            </a:r>
            <a:r>
              <a:rPr lang="en-US" i="1" dirty="0" smtClean="0">
                <a:solidFill>
                  <a:srgbClr val="FF0000"/>
                </a:solidFill>
              </a:rPr>
              <a:t>accept lower wages </a:t>
            </a:r>
            <a:r>
              <a:rPr lang="en-US" i="1" dirty="0">
                <a:solidFill>
                  <a:srgbClr val="FF0000"/>
                </a:solidFill>
              </a:rPr>
              <a:t>in the long-run and employment and output will </a:t>
            </a:r>
            <a:r>
              <a:rPr lang="en-US" i="1" dirty="0" smtClean="0">
                <a:solidFill>
                  <a:srgbClr val="FF0000"/>
                </a:solidFill>
              </a:rPr>
              <a:t>return to </a:t>
            </a:r>
            <a:r>
              <a:rPr lang="en-US" i="1" dirty="0">
                <a:solidFill>
                  <a:srgbClr val="FF0000"/>
                </a:solidFill>
              </a:rPr>
              <a:t>the full-employment level.</a:t>
            </a:r>
          </a:p>
        </p:txBody>
      </p:sp>
      <p:sp>
        <p:nvSpPr>
          <p:cNvPr id="4" name="Rectangle 3"/>
          <p:cNvSpPr/>
          <p:nvPr/>
        </p:nvSpPr>
        <p:spPr>
          <a:xfrm>
            <a:off x="28568" y="1943100"/>
            <a:ext cx="4848231" cy="3139321"/>
          </a:xfrm>
          <a:prstGeom prst="rect">
            <a:avLst/>
          </a:prstGeom>
        </p:spPr>
        <p:txBody>
          <a:bodyPr wrap="square">
            <a:spAutoFit/>
          </a:bodyPr>
          <a:lstStyle/>
          <a:p>
            <a:r>
              <a:rPr lang="en-US" b="1" dirty="0">
                <a:solidFill>
                  <a:srgbClr val="0000CC"/>
                </a:solidFill>
              </a:rPr>
              <a:t>From short-run to long-run in the Phillips </a:t>
            </a:r>
            <a:r>
              <a:rPr lang="en-US" b="1" dirty="0" smtClean="0">
                <a:solidFill>
                  <a:srgbClr val="0000CC"/>
                </a:solidFill>
              </a:rPr>
              <a:t>Curve: </a:t>
            </a:r>
            <a:r>
              <a:rPr lang="en-US" dirty="0" smtClean="0"/>
              <a:t>In the graph to the right, we can see…</a:t>
            </a:r>
          </a:p>
          <a:p>
            <a:pPr marL="285750" indent="-285750">
              <a:buFont typeface="Arial" pitchFamily="34" charset="0"/>
              <a:buChar char="•"/>
            </a:pPr>
            <a:r>
              <a:rPr lang="en-US" b="1" dirty="0" smtClean="0"/>
              <a:t>From point A to B: </a:t>
            </a:r>
            <a:r>
              <a:rPr lang="en-US" dirty="0" smtClean="0"/>
              <a:t>AD has decreased, causing lower inflation and higher unemployment. However, in the long run the economy will move…</a:t>
            </a:r>
          </a:p>
          <a:p>
            <a:pPr marL="285750" indent="-285750">
              <a:buFont typeface="Arial" pitchFamily="34" charset="0"/>
              <a:buChar char="•"/>
            </a:pPr>
            <a:r>
              <a:rPr lang="en-US" b="1" dirty="0" smtClean="0"/>
              <a:t>From point B to C: </a:t>
            </a:r>
            <a:r>
              <a:rPr lang="en-US" dirty="0" smtClean="0"/>
              <a:t>Because following the decrease in AD, workers who became unemployed eventually began accepting lower wages, leading firms to increase output and employment back to the full employment level</a:t>
            </a:r>
          </a:p>
        </p:txBody>
      </p:sp>
      <p:sp>
        <p:nvSpPr>
          <p:cNvPr id="8" name="Rectangle 7"/>
          <p:cNvSpPr/>
          <p:nvPr/>
        </p:nvSpPr>
        <p:spPr>
          <a:xfrm>
            <a:off x="0" y="5100246"/>
            <a:ext cx="9144000" cy="646331"/>
          </a:xfrm>
          <a:prstGeom prst="rect">
            <a:avLst/>
          </a:prstGeom>
        </p:spPr>
        <p:txBody>
          <a:bodyPr wrap="square">
            <a:spAutoFit/>
          </a:bodyPr>
          <a:lstStyle/>
          <a:p>
            <a:pPr algn="ctr"/>
            <a:r>
              <a:rPr lang="en-US" b="1" i="1" dirty="0">
                <a:solidFill>
                  <a:srgbClr val="FF0000"/>
                </a:solidFill>
              </a:rPr>
              <a:t>In the long-run, unemployment always returns to its Natural Rate, regardless of the level of inflation!</a:t>
            </a:r>
          </a:p>
        </p:txBody>
      </p:sp>
      <p:sp>
        <p:nvSpPr>
          <p:cNvPr id="12" name="TextBox 11"/>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Phillips Curve</a:t>
            </a:r>
            <a:endParaRPr lang="en-US" sz="1400" i="1" dirty="0">
              <a:latin typeface="Lucida Sans - 18"/>
            </a:endParaRPr>
          </a:p>
        </p:txBody>
      </p:sp>
    </p:spTree>
    <p:extLst>
      <p:ext uri="{BB962C8B-B14F-4D97-AF65-F5344CB8AC3E}">
        <p14:creationId xmlns:p14="http://schemas.microsoft.com/office/powerpoint/2010/main" val="42340583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0" name="Rectangle 9"/>
          <p:cNvSpPr/>
          <p:nvPr/>
        </p:nvSpPr>
        <p:spPr>
          <a:xfrm>
            <a:off x="2872419" y="5307568"/>
            <a:ext cx="3234732" cy="369332"/>
          </a:xfrm>
          <a:prstGeom prst="rect">
            <a:avLst/>
          </a:prstGeom>
        </p:spPr>
        <p:txBody>
          <a:bodyPr wrap="none">
            <a:spAutoFit/>
          </a:bodyPr>
          <a:lstStyle/>
          <a:p>
            <a:pPr fontAlgn="base"/>
            <a:r>
              <a:rPr lang="en-US" b="1" u="sng" cap="all" dirty="0">
                <a:hlinkClick r:id="rId4" tooltip="The Long-run Phillips Curve"/>
              </a:rPr>
              <a:t>THE LONG-RUN PHILLIPS CURVE</a:t>
            </a:r>
            <a:endParaRPr lang="en-US" b="1" cap="all" dirty="0"/>
          </a:p>
        </p:txBody>
      </p:sp>
      <p:pic>
        <p:nvPicPr>
          <p:cNvPr id="13" name="GycD6uitKrA?version=3&amp;hl=en_US&amp;rel=0"/>
          <p:cNvPicPr>
            <a:picLocks noRot="1" noChangeAspect="1"/>
          </p:cNvPicPr>
          <p:nvPr>
            <a:videoFile r:link="rId1"/>
          </p:nvPr>
        </p:nvPicPr>
        <p:blipFill>
          <a:blip r:embed="rId5"/>
          <a:stretch>
            <a:fillRect/>
          </a:stretch>
        </p:blipFill>
        <p:spPr>
          <a:xfrm>
            <a:off x="0" y="697260"/>
            <a:ext cx="9144000" cy="4580363"/>
          </a:xfrm>
          <a:prstGeom prst="rect">
            <a:avLst/>
          </a:prstGeom>
        </p:spPr>
      </p:pic>
      <p:sp>
        <p:nvSpPr>
          <p:cNvPr id="14" name="TextBox 13"/>
          <p:cNvSpPr txBox="1"/>
          <p:nvPr/>
        </p:nvSpPr>
        <p:spPr>
          <a:xfrm>
            <a:off x="5824719" y="124480"/>
            <a:ext cx="1566681" cy="523220"/>
          </a:xfrm>
          <a:prstGeom prst="rect">
            <a:avLst/>
          </a:prstGeom>
          <a:noFill/>
        </p:spPr>
        <p:txBody>
          <a:bodyPr vert="horz" wrap="square" rtlCol="0">
            <a:spAutoFit/>
          </a:bodyPr>
          <a:lstStyle/>
          <a:p>
            <a:pPr algn="ctr"/>
            <a:r>
              <a:rPr lang="en-US" sz="1400" i="1" dirty="0" smtClean="0">
                <a:latin typeface="Lucida Sans - 20"/>
              </a:rPr>
              <a:t>Phillips Curve Video Lesson</a:t>
            </a:r>
            <a:endParaRPr lang="en-US" sz="1400" i="1" dirty="0">
              <a:latin typeface="Lucida Sans - 18"/>
            </a:endParaRPr>
          </a:p>
        </p:txBody>
      </p:sp>
    </p:spTree>
    <p:extLst>
      <p:ext uri="{BB962C8B-B14F-4D97-AF65-F5344CB8AC3E}">
        <p14:creationId xmlns:p14="http://schemas.microsoft.com/office/powerpoint/2010/main" val="96508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3"/>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Economic Growth</a:t>
            </a:r>
            <a:endParaRPr lang="en-US" sz="1400" i="1" dirty="0">
              <a:latin typeface="Lucida Sans - 18"/>
            </a:endParaRPr>
          </a:p>
        </p:txBody>
      </p:sp>
      <mc:AlternateContent xmlns:mc="http://schemas.openxmlformats.org/markup-compatibility/2006" xmlns:a14="http://schemas.microsoft.com/office/drawing/2010/main">
        <mc:Choice Requires="a14">
          <p:sp>
            <p:nvSpPr>
              <p:cNvPr id="3" name="TextBox 2"/>
              <p:cNvSpPr txBox="1"/>
              <p:nvPr/>
            </p:nvSpPr>
            <p:spPr>
              <a:xfrm>
                <a:off x="0" y="697260"/>
                <a:ext cx="9144000" cy="4952446"/>
              </a:xfrm>
              <a:prstGeom prst="rect">
                <a:avLst/>
              </a:prstGeom>
              <a:noFill/>
            </p:spPr>
            <p:txBody>
              <a:bodyPr wrap="square" rtlCol="0">
                <a:spAutoFit/>
              </a:bodyPr>
              <a:lstStyle/>
              <a:p>
                <a:r>
                  <a:rPr lang="en-US" sz="2400" dirty="0" smtClean="0">
                    <a:solidFill>
                      <a:srgbClr val="FF0000"/>
                    </a:solidFill>
                  </a:rPr>
                  <a:t>Introduction to Economic Growth</a:t>
                </a:r>
              </a:p>
              <a:p>
                <a:r>
                  <a:rPr lang="en-US" dirty="0" smtClean="0"/>
                  <a:t>The third macroeconomic objective is </a:t>
                </a:r>
                <a:r>
                  <a:rPr lang="en-US" i="1" dirty="0" smtClean="0"/>
                  <a:t>economic growth</a:t>
                </a:r>
                <a:r>
                  <a:rPr lang="en-US" dirty="0" smtClean="0"/>
                  <a:t>, which is defined as an increase in the output of goods and serviced by a nation over time. Growth can also be defined as an increase in the </a:t>
                </a:r>
                <a:r>
                  <a:rPr lang="en-US" i="1" dirty="0" smtClean="0"/>
                  <a:t>per capita income </a:t>
                </a:r>
                <a:r>
                  <a:rPr lang="en-US" dirty="0" smtClean="0"/>
                  <a:t>of a nation over time.</a:t>
                </a:r>
              </a:p>
              <a:p>
                <a:pPr marL="285750" indent="-285750">
                  <a:buFont typeface="Arial" pitchFamily="34" charset="0"/>
                  <a:buChar char="•"/>
                </a:pPr>
                <a:r>
                  <a:rPr lang="en-US" sz="1600" b="1" dirty="0" smtClean="0">
                    <a:solidFill>
                      <a:srgbClr val="0000CC"/>
                    </a:solidFill>
                  </a:rPr>
                  <a:t>Growth in total output: </a:t>
                </a:r>
                <a:r>
                  <a:rPr lang="en-US" sz="1600" dirty="0" smtClean="0"/>
                  <a:t>Measures the change in the total output of a nation between two periods of time.</a:t>
                </a:r>
              </a:p>
              <a:p>
                <a:pPr marL="285750" indent="-285750">
                  <a:buFont typeface="Arial" pitchFamily="34" charset="0"/>
                  <a:buChar char="•"/>
                </a:pPr>
                <a:r>
                  <a:rPr lang="en-US" sz="1600" b="1" dirty="0" smtClean="0">
                    <a:solidFill>
                      <a:srgbClr val="0000CC"/>
                    </a:solidFill>
                  </a:rPr>
                  <a:t>Per capita economic growth: </a:t>
                </a:r>
                <a:r>
                  <a:rPr lang="en-US" sz="1600" dirty="0" smtClean="0"/>
                  <a:t>A better indicator of how the </a:t>
                </a:r>
                <a:r>
                  <a:rPr lang="en-US" sz="1600" i="1" dirty="0" smtClean="0"/>
                  <a:t>average person </a:t>
                </a:r>
                <a:r>
                  <a:rPr lang="en-US" sz="1600" dirty="0" smtClean="0"/>
                  <a:t>is doing, as it accounts for changes in nation’s output AND the population.</a:t>
                </a:r>
                <a:endParaRPr lang="en-US" b="1" dirty="0" smtClean="0"/>
              </a:p>
              <a:p>
                <a:r>
                  <a:rPr lang="en-US" b="1" dirty="0" smtClean="0"/>
                  <a:t>Measuring Economic Growth: </a:t>
                </a:r>
                <a:r>
                  <a:rPr lang="en-US" dirty="0" smtClean="0"/>
                  <a:t>To determine the </a:t>
                </a:r>
                <a:r>
                  <a:rPr lang="en-US" i="1" dirty="0" smtClean="0"/>
                  <a:t>economic growth rate</a:t>
                </a:r>
                <a:r>
                  <a:rPr lang="en-US" dirty="0" smtClean="0"/>
                  <a:t>, we calculate the percentage change in a nation’s GDP between two time periods:</a:t>
                </a:r>
              </a:p>
              <a:p>
                <a:pPr algn="ct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𝑬𝒄𝒐𝒏𝒐𝒎𝒊𝒄</m:t>
                      </m:r>
                      <m:r>
                        <a:rPr lang="en-US" b="1" i="1" smtClean="0">
                          <a:solidFill>
                            <a:srgbClr val="FF0000"/>
                          </a:solidFill>
                          <a:latin typeface="Cambria Math"/>
                        </a:rPr>
                        <m:t> </m:t>
                      </m:r>
                      <m:r>
                        <a:rPr lang="en-US" b="1" i="1" smtClean="0">
                          <a:solidFill>
                            <a:srgbClr val="FF0000"/>
                          </a:solidFill>
                          <a:latin typeface="Cambria Math"/>
                        </a:rPr>
                        <m:t>𝑮𝒓𝒐𝒘𝒕𝒉</m:t>
                      </m:r>
                      <m:r>
                        <a:rPr lang="en-US" b="1" i="1" smtClean="0">
                          <a:solidFill>
                            <a:srgbClr val="FF0000"/>
                          </a:solidFill>
                          <a:latin typeface="Cambria Math"/>
                        </a:rPr>
                        <m:t> </m:t>
                      </m:r>
                      <m:r>
                        <a:rPr lang="en-US" b="1" i="1" smtClean="0">
                          <a:solidFill>
                            <a:srgbClr val="FF0000"/>
                          </a:solidFill>
                          <a:latin typeface="Cambria Math"/>
                        </a:rPr>
                        <m:t>𝑹𝒂𝒕𝒆</m:t>
                      </m:r>
                      <m:r>
                        <a:rPr lang="en-US" b="1" i="1" smtClean="0">
                          <a:solidFill>
                            <a:srgbClr val="FF0000"/>
                          </a:solidFill>
                          <a:latin typeface="Cambria Math"/>
                        </a:rPr>
                        <m:t>= </m:t>
                      </m:r>
                      <m:f>
                        <m:fPr>
                          <m:ctrlPr>
                            <a:rPr lang="en-US" b="1" i="1" smtClean="0">
                              <a:solidFill>
                                <a:srgbClr val="FF0000"/>
                              </a:solidFill>
                              <a:latin typeface="Cambria Math"/>
                            </a:rPr>
                          </m:ctrlPr>
                        </m:fPr>
                        <m:num>
                          <m:sSub>
                            <m:sSubPr>
                              <m:ctrlPr>
                                <a:rPr lang="en-US" b="1" i="1" smtClean="0">
                                  <a:solidFill>
                                    <a:srgbClr val="FF0000"/>
                                  </a:solidFill>
                                  <a:latin typeface="Cambria Math"/>
                                </a:rPr>
                              </m:ctrlPr>
                            </m:sSubPr>
                            <m:e>
                              <m:r>
                                <a:rPr lang="en-US" b="1" i="1" smtClean="0">
                                  <a:solidFill>
                                    <a:srgbClr val="FF0000"/>
                                  </a:solidFill>
                                  <a:latin typeface="Cambria Math"/>
                                </a:rPr>
                                <m:t>𝑮𝑫𝑷</m:t>
                              </m:r>
                            </m:e>
                            <m:sub>
                              <m:r>
                                <a:rPr lang="en-US" b="1" i="1" smtClean="0">
                                  <a:solidFill>
                                    <a:srgbClr val="FF0000"/>
                                  </a:solidFill>
                                  <a:latin typeface="Cambria Math"/>
                                </a:rPr>
                                <m:t>𝒚𝒆𝒂𝒓</m:t>
                              </m:r>
                              <m:r>
                                <a:rPr lang="en-US" b="1" i="1" smtClean="0">
                                  <a:solidFill>
                                    <a:srgbClr val="FF0000"/>
                                  </a:solidFill>
                                  <a:latin typeface="Cambria Math"/>
                                </a:rPr>
                                <m:t> </m:t>
                              </m:r>
                              <m:r>
                                <a:rPr lang="en-US" b="1" i="1" smtClean="0">
                                  <a:solidFill>
                                    <a:srgbClr val="FF0000"/>
                                  </a:solidFill>
                                  <a:latin typeface="Cambria Math"/>
                                </a:rPr>
                                <m:t>𝟐</m:t>
                              </m:r>
                            </m:sub>
                          </m:sSub>
                          <m:r>
                            <a:rPr lang="en-US" b="1" i="1" smtClean="0">
                              <a:solidFill>
                                <a:srgbClr val="FF0000"/>
                              </a:solidFill>
                              <a:latin typeface="Cambria Math"/>
                            </a:rPr>
                            <m:t>−</m:t>
                          </m:r>
                          <m:sSub>
                            <m:sSubPr>
                              <m:ctrlPr>
                                <a:rPr lang="en-US" b="1" i="1" smtClean="0">
                                  <a:solidFill>
                                    <a:srgbClr val="FF0000"/>
                                  </a:solidFill>
                                  <a:latin typeface="Cambria Math"/>
                                </a:rPr>
                              </m:ctrlPr>
                            </m:sSubPr>
                            <m:e>
                              <m:r>
                                <a:rPr lang="en-US" b="1" i="1" smtClean="0">
                                  <a:solidFill>
                                    <a:srgbClr val="FF0000"/>
                                  </a:solidFill>
                                  <a:latin typeface="Cambria Math"/>
                                </a:rPr>
                                <m:t>𝑮𝑫𝑷</m:t>
                              </m:r>
                            </m:e>
                            <m:sub>
                              <m:r>
                                <a:rPr lang="en-US" b="1" i="1" smtClean="0">
                                  <a:solidFill>
                                    <a:srgbClr val="FF0000"/>
                                  </a:solidFill>
                                  <a:latin typeface="Cambria Math"/>
                                </a:rPr>
                                <m:t>𝒚𝒆𝒂𝒓</m:t>
                              </m:r>
                              <m:r>
                                <a:rPr lang="en-US" b="1" i="1" smtClean="0">
                                  <a:solidFill>
                                    <a:srgbClr val="FF0000"/>
                                  </a:solidFill>
                                  <a:latin typeface="Cambria Math"/>
                                </a:rPr>
                                <m:t> </m:t>
                              </m:r>
                              <m:r>
                                <a:rPr lang="en-US" b="1" i="1" smtClean="0">
                                  <a:solidFill>
                                    <a:srgbClr val="FF0000"/>
                                  </a:solidFill>
                                  <a:latin typeface="Cambria Math"/>
                                </a:rPr>
                                <m:t>𝟏</m:t>
                              </m:r>
                            </m:sub>
                          </m:sSub>
                        </m:num>
                        <m:den>
                          <m:sSub>
                            <m:sSubPr>
                              <m:ctrlPr>
                                <a:rPr lang="en-US" b="1" i="1" smtClean="0">
                                  <a:solidFill>
                                    <a:srgbClr val="FF0000"/>
                                  </a:solidFill>
                                  <a:latin typeface="Cambria Math"/>
                                </a:rPr>
                              </m:ctrlPr>
                            </m:sSubPr>
                            <m:e>
                              <m:r>
                                <a:rPr lang="en-US" b="1" i="1" smtClean="0">
                                  <a:solidFill>
                                    <a:srgbClr val="FF0000"/>
                                  </a:solidFill>
                                  <a:latin typeface="Cambria Math"/>
                                </a:rPr>
                                <m:t>𝑮𝑫𝑷</m:t>
                              </m:r>
                            </m:e>
                            <m:sub>
                              <m:r>
                                <a:rPr lang="en-US" b="1" i="1" smtClean="0">
                                  <a:solidFill>
                                    <a:srgbClr val="FF0000"/>
                                  </a:solidFill>
                                  <a:latin typeface="Cambria Math"/>
                                </a:rPr>
                                <m:t>𝒚𝒆𝒂𝒓</m:t>
                              </m:r>
                              <m:r>
                                <a:rPr lang="en-US" b="1" i="1" smtClean="0">
                                  <a:solidFill>
                                    <a:srgbClr val="FF0000"/>
                                  </a:solidFill>
                                  <a:latin typeface="Cambria Math"/>
                                </a:rPr>
                                <m:t> </m:t>
                              </m:r>
                              <m:r>
                                <a:rPr lang="en-US" b="1" i="1" smtClean="0">
                                  <a:solidFill>
                                    <a:srgbClr val="FF0000"/>
                                  </a:solidFill>
                                  <a:latin typeface="Cambria Math"/>
                                </a:rPr>
                                <m:t>𝟏</m:t>
                              </m:r>
                            </m:sub>
                          </m:sSub>
                        </m:den>
                      </m:f>
                    </m:oMath>
                  </m:oMathPara>
                </a14:m>
                <a:endParaRPr lang="en-US" b="1" dirty="0" smtClean="0">
                  <a:solidFill>
                    <a:srgbClr val="FF0000"/>
                  </a:solidFill>
                </a:endParaRPr>
              </a:p>
              <a:p>
                <a:r>
                  <a:rPr lang="en-US" b="1" dirty="0" smtClean="0">
                    <a:solidFill>
                      <a:srgbClr val="0000CC"/>
                    </a:solidFill>
                  </a:rPr>
                  <a:t>Growth in actual output versus growth in potential output:</a:t>
                </a:r>
                <a:endParaRPr lang="en-US" dirty="0">
                  <a:solidFill>
                    <a:srgbClr val="0000CC"/>
                  </a:solidFill>
                </a:endParaRPr>
              </a:p>
              <a:p>
                <a:pPr marL="285750" indent="-285750">
                  <a:buFont typeface="Arial" pitchFamily="34" charset="0"/>
                  <a:buChar char="•"/>
                </a:pPr>
                <a:r>
                  <a:rPr lang="en-US" sz="1600" dirty="0" smtClean="0"/>
                  <a:t>If an economy is producing at a level of output below its full-employment level and output increases, then the economy’s </a:t>
                </a:r>
                <a:r>
                  <a:rPr lang="en-US" sz="1600" i="1" dirty="0" smtClean="0"/>
                  <a:t>actual output </a:t>
                </a:r>
                <a:r>
                  <a:rPr lang="en-US" sz="1600" dirty="0" smtClean="0"/>
                  <a:t>is increasing. This is a type of economic growth that occurs during the </a:t>
                </a:r>
                <a:r>
                  <a:rPr lang="en-US" sz="1600" i="1" dirty="0" smtClean="0"/>
                  <a:t>recovery phase</a:t>
                </a:r>
                <a:r>
                  <a:rPr lang="en-US" sz="1600" dirty="0" smtClean="0"/>
                  <a:t> of the business cycle</a:t>
                </a:r>
              </a:p>
              <a:p>
                <a:pPr marL="285750" indent="-285750">
                  <a:buFont typeface="Arial" pitchFamily="34" charset="0"/>
                  <a:buChar char="•"/>
                </a:pPr>
                <a:r>
                  <a:rPr lang="en-US" sz="1600" dirty="0" smtClean="0"/>
                  <a:t>If an economy is producing at its full-employment level of output and output increase, this is the result of an increase in the nation’s </a:t>
                </a:r>
                <a:r>
                  <a:rPr lang="en-US" sz="1600" i="1" dirty="0" smtClean="0"/>
                  <a:t>potential output</a:t>
                </a:r>
                <a:r>
                  <a:rPr lang="en-US" sz="1600" dirty="0" smtClean="0"/>
                  <a:t>, and is a form of </a:t>
                </a:r>
                <a:r>
                  <a:rPr lang="en-US" sz="1600" i="1" dirty="0" smtClean="0"/>
                  <a:t>long-run economic growth.</a:t>
                </a:r>
                <a:endParaRPr lang="en-US" sz="1600" dirty="0" smtClean="0"/>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4952446"/>
              </a:xfrm>
              <a:prstGeom prst="rect">
                <a:avLst/>
              </a:prstGeom>
              <a:blipFill rotWithShape="1">
                <a:blip r:embed="rId3"/>
                <a:stretch>
                  <a:fillRect l="-1000" t="-984" r="-667" b="-615"/>
                </a:stretch>
              </a:blipFill>
            </p:spPr>
            <p:txBody>
              <a:bodyPr/>
              <a:lstStyle/>
              <a:p>
                <a:r>
                  <a:rPr lang="en-US">
                    <a:noFill/>
                  </a:rPr>
                  <a:t> </a:t>
                </a:r>
              </a:p>
            </p:txBody>
          </p:sp>
        </mc:Fallback>
      </mc:AlternateContent>
    </p:spTree>
    <p:extLst>
      <p:ext uri="{BB962C8B-B14F-4D97-AF65-F5344CB8AC3E}">
        <p14:creationId xmlns:p14="http://schemas.microsoft.com/office/powerpoint/2010/main" val="18753830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Calculating the Economic Growth Rate</a:t>
            </a:r>
          </a:p>
          <a:p>
            <a:r>
              <a:rPr lang="en-US" dirty="0" smtClean="0"/>
              <a:t>With the formula on the previous slide, we can easily calculate the growth rate of an economy between two periods of time. Consider the data for Switzerland’s GDP in the table below.</a:t>
            </a:r>
            <a:endParaRPr lang="en-US" sz="1600" dirty="0" smtClean="0"/>
          </a:p>
        </p:txBody>
      </p:sp>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3324207536"/>
                  </p:ext>
                </p:extLst>
              </p:nvPr>
            </p:nvGraphicFramePr>
            <p:xfrm>
              <a:off x="-3" y="1714500"/>
              <a:ext cx="9144002" cy="1482090"/>
            </p:xfrm>
            <a:graphic>
              <a:graphicData uri="http://schemas.openxmlformats.org/drawingml/2006/table">
                <a:tbl>
                  <a:tblPr firstRow="1" bandRow="1">
                    <a:tableStyleId>{5C22544A-7EE6-4342-B048-85BDC9FD1C3A}</a:tableStyleId>
                  </a:tblPr>
                  <a:tblGrid>
                    <a:gridCol w="1930402"/>
                    <a:gridCol w="1193801"/>
                    <a:gridCol w="3124200"/>
                    <a:gridCol w="2895599"/>
                  </a:tblGrid>
                  <a:tr h="370840">
                    <a:tc>
                      <a:txBody>
                        <a:bodyPr/>
                        <a:lstStyle/>
                        <a:p>
                          <a:pPr algn="ctr"/>
                          <a:endParaRPr lang="en-US" dirty="0"/>
                        </a:p>
                      </a:txBody>
                      <a:tcPr anchor="ctr"/>
                    </a:tc>
                    <a:tc>
                      <a:txBody>
                        <a:bodyPr/>
                        <a:lstStyle/>
                        <a:p>
                          <a:pPr algn="ctr"/>
                          <a:r>
                            <a:rPr lang="en-US" dirty="0" smtClean="0"/>
                            <a:t>2008</a:t>
                          </a:r>
                          <a:endParaRPr lang="en-US" dirty="0"/>
                        </a:p>
                      </a:txBody>
                      <a:tcPr anchor="ctr"/>
                    </a:tc>
                    <a:tc>
                      <a:txBody>
                        <a:bodyPr/>
                        <a:lstStyle/>
                        <a:p>
                          <a:pPr algn="ctr"/>
                          <a:r>
                            <a:rPr lang="en-US" dirty="0" smtClean="0"/>
                            <a:t>2009</a:t>
                          </a:r>
                          <a:endParaRPr lang="en-US" dirty="0"/>
                        </a:p>
                      </a:txBody>
                      <a:tcPr anchor="ctr"/>
                    </a:tc>
                    <a:tc>
                      <a:txBody>
                        <a:bodyPr/>
                        <a:lstStyle/>
                        <a:p>
                          <a:pPr algn="ctr"/>
                          <a:r>
                            <a:rPr lang="en-US" dirty="0" smtClean="0"/>
                            <a:t>2010</a:t>
                          </a:r>
                          <a:endParaRPr lang="en-US" dirty="0"/>
                        </a:p>
                      </a:txBody>
                      <a:tcPr anchor="ctr"/>
                    </a:tc>
                  </a:tr>
                  <a:tr h="370840">
                    <a:tc>
                      <a:txBody>
                        <a:bodyPr/>
                        <a:lstStyle/>
                        <a:p>
                          <a:pPr algn="ctr"/>
                          <a:r>
                            <a:rPr lang="en-US" sz="1600" b="1" dirty="0" smtClean="0">
                              <a:solidFill>
                                <a:srgbClr val="FF0000"/>
                              </a:solidFill>
                            </a:rPr>
                            <a:t>GDP (billions of $)</a:t>
                          </a:r>
                          <a:endParaRPr lang="en-US" sz="1600" b="1" dirty="0">
                            <a:solidFill>
                              <a:srgbClr val="FF0000"/>
                            </a:solidFill>
                          </a:endParaRPr>
                        </a:p>
                      </a:txBody>
                      <a:tcPr anchor="ctr"/>
                    </a:tc>
                    <a:tc>
                      <a:txBody>
                        <a:bodyPr/>
                        <a:lstStyle/>
                        <a:p>
                          <a:pPr algn="ctr"/>
                          <a:r>
                            <a:rPr lang="en-US" dirty="0" smtClean="0"/>
                            <a:t>474</a:t>
                          </a:r>
                          <a:endParaRPr lang="en-US" dirty="0"/>
                        </a:p>
                      </a:txBody>
                      <a:tcPr anchor="ctr"/>
                    </a:tc>
                    <a:tc>
                      <a:txBody>
                        <a:bodyPr/>
                        <a:lstStyle/>
                        <a:p>
                          <a:pPr algn="ctr"/>
                          <a:r>
                            <a:rPr lang="en-US" dirty="0" smtClean="0"/>
                            <a:t>465</a:t>
                          </a:r>
                          <a:endParaRPr lang="en-US" dirty="0"/>
                        </a:p>
                      </a:txBody>
                      <a:tcPr anchor="ctr"/>
                    </a:tc>
                    <a:tc>
                      <a:txBody>
                        <a:bodyPr/>
                        <a:lstStyle/>
                        <a:p>
                          <a:pPr algn="ctr"/>
                          <a:r>
                            <a:rPr lang="en-US" dirty="0" smtClean="0"/>
                            <a:t>499</a:t>
                          </a:r>
                          <a:endParaRPr lang="en-US" dirty="0"/>
                        </a:p>
                      </a:txBody>
                      <a:tcPr anchor="ctr"/>
                    </a:tc>
                  </a:tr>
                  <a:tr h="370840">
                    <a:tc>
                      <a:txBody>
                        <a:bodyPr/>
                        <a:lstStyle/>
                        <a:p>
                          <a:pPr algn="ctr"/>
                          <a:r>
                            <a:rPr lang="en-US" sz="1600" b="1" dirty="0" smtClean="0">
                              <a:solidFill>
                                <a:srgbClr val="FF0000"/>
                              </a:solidFill>
                            </a:rPr>
                            <a:t>GDP</a:t>
                          </a:r>
                          <a:r>
                            <a:rPr lang="en-US" sz="1600" b="1" baseline="0" dirty="0" smtClean="0">
                              <a:solidFill>
                                <a:srgbClr val="FF0000"/>
                              </a:solidFill>
                            </a:rPr>
                            <a:t> Growth Rate</a:t>
                          </a:r>
                          <a:endParaRPr lang="en-US" sz="1600" b="1" dirty="0">
                            <a:solidFill>
                              <a:srgbClr val="FF0000"/>
                            </a:solidFill>
                          </a:endParaRPr>
                        </a:p>
                      </a:txBody>
                      <a:tcPr anchor="ctr"/>
                    </a:tc>
                    <a:tc>
                      <a:txBody>
                        <a:bodyPr/>
                        <a:lstStyle/>
                        <a:p>
                          <a:pPr algn="ctr"/>
                          <a:r>
                            <a:rPr lang="en-US" sz="1400" dirty="0" smtClean="0"/>
                            <a:t>-</a:t>
                          </a:r>
                          <a:endParaRPr lang="en-US" sz="1400" dirty="0"/>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en-US" sz="1400" i="1" smtClean="0">
                                        <a:latin typeface="Cambria Math"/>
                                      </a:rPr>
                                    </m:ctrlPr>
                                  </m:fPr>
                                  <m:num>
                                    <m:r>
                                      <a:rPr lang="en-US" sz="1400" b="0" i="1" smtClean="0">
                                        <a:latin typeface="Cambria Math"/>
                                      </a:rPr>
                                      <m:t>465−474</m:t>
                                    </m:r>
                                  </m:num>
                                  <m:den>
                                    <m:r>
                                      <a:rPr lang="en-US" sz="1400" b="0" i="1" smtClean="0">
                                        <a:latin typeface="Cambria Math"/>
                                      </a:rPr>
                                      <m:t>474</m:t>
                                    </m:r>
                                  </m:den>
                                </m:f>
                                <m:r>
                                  <a:rPr lang="en-US" sz="1400" b="0" i="1" smtClean="0">
                                    <a:latin typeface="Cambria Math"/>
                                  </a:rPr>
                                  <m:t>=</m:t>
                                </m:r>
                              </m:oMath>
                            </m:oMathPara>
                          </a14:m>
                          <a:endParaRPr lang="en-US" sz="1400" b="0" i="1" dirty="0" smtClean="0">
                            <a:latin typeface="Cambria Math"/>
                          </a:endParaRPr>
                        </a:p>
                        <a:p>
                          <a:pPr algn="ctr"/>
                          <a14:m>
                            <m:oMathPara xmlns:m="http://schemas.openxmlformats.org/officeDocument/2006/math">
                              <m:oMathParaPr>
                                <m:jc m:val="centerGroup"/>
                              </m:oMathParaPr>
                              <m:oMath xmlns:m="http://schemas.openxmlformats.org/officeDocument/2006/math">
                                <m:r>
                                  <a:rPr lang="en-US" sz="1600" b="0" i="1" smtClean="0">
                                    <a:latin typeface="Cambria Math"/>
                                  </a:rPr>
                                  <m:t>−0.019</m:t>
                                </m:r>
                                <m:r>
                                  <a:rPr lang="en-US" sz="1600" b="0" i="1" smtClean="0">
                                    <a:latin typeface="Cambria Math"/>
                                    <a:ea typeface="Cambria Math"/>
                                  </a:rPr>
                                  <m:t>×100=</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𝟏</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𝟗</m:t>
                                </m:r>
                                <m:r>
                                  <a:rPr lang="en-US" sz="1600" b="1" i="1" smtClean="0">
                                    <a:solidFill>
                                      <a:srgbClr val="FF0000"/>
                                    </a:solidFill>
                                    <a:latin typeface="Cambria Math"/>
                                    <a:ea typeface="Cambria Math"/>
                                  </a:rPr>
                                  <m:t>%</m:t>
                                </m:r>
                              </m:oMath>
                            </m:oMathPara>
                          </a14:m>
                          <a:endParaRPr lang="en-US" sz="1400" b="1" dirty="0"/>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en-US" sz="1400" i="1" smtClean="0">
                                        <a:latin typeface="Cambria Math"/>
                                      </a:rPr>
                                    </m:ctrlPr>
                                  </m:fPr>
                                  <m:num>
                                    <m:r>
                                      <a:rPr lang="en-US" sz="1400" b="0" i="1" smtClean="0">
                                        <a:latin typeface="Cambria Math"/>
                                      </a:rPr>
                                      <m:t>499−465</m:t>
                                    </m:r>
                                  </m:num>
                                  <m:den>
                                    <m:r>
                                      <a:rPr lang="en-US" sz="1400" b="0" i="1" smtClean="0">
                                        <a:latin typeface="Cambria Math"/>
                                      </a:rPr>
                                      <m:t>465</m:t>
                                    </m:r>
                                  </m:den>
                                </m:f>
                                <m:r>
                                  <a:rPr lang="en-US" sz="1400" b="0" i="1" smtClean="0">
                                    <a:latin typeface="Cambria Math"/>
                                  </a:rPr>
                                  <m:t>=</m:t>
                                </m:r>
                              </m:oMath>
                            </m:oMathPara>
                          </a14:m>
                          <a:endParaRPr lang="en-US" sz="1400" b="0" i="1" dirty="0" smtClean="0">
                            <a:latin typeface="Cambria Math"/>
                          </a:endParaRPr>
                        </a:p>
                        <a:p>
                          <a:pPr algn="ctr"/>
                          <a14:m>
                            <m:oMathPara xmlns:m="http://schemas.openxmlformats.org/officeDocument/2006/math">
                              <m:oMathParaPr>
                                <m:jc m:val="centerGroup"/>
                              </m:oMathParaPr>
                              <m:oMath xmlns:m="http://schemas.openxmlformats.org/officeDocument/2006/math">
                                <m:r>
                                  <a:rPr lang="en-US" sz="1600" b="0" i="1" smtClean="0">
                                    <a:latin typeface="Cambria Math"/>
                                  </a:rPr>
                                  <m:t>0.073</m:t>
                                </m:r>
                                <m:r>
                                  <a:rPr lang="en-US" sz="1600" b="0" i="1" smtClean="0">
                                    <a:latin typeface="Cambria Math"/>
                                    <a:ea typeface="Cambria Math"/>
                                  </a:rPr>
                                  <m:t>×100=</m:t>
                                </m:r>
                                <m:r>
                                  <a:rPr lang="en-US" sz="1600" b="1" i="1" smtClean="0">
                                    <a:solidFill>
                                      <a:srgbClr val="FF0000"/>
                                    </a:solidFill>
                                    <a:latin typeface="Cambria Math"/>
                                    <a:ea typeface="Cambria Math"/>
                                  </a:rPr>
                                  <m:t>𝟕</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𝟑</m:t>
                                </m:r>
                                <m:r>
                                  <a:rPr lang="en-US" sz="1600" b="1" i="1" smtClean="0">
                                    <a:solidFill>
                                      <a:srgbClr val="FF0000"/>
                                    </a:solidFill>
                                    <a:latin typeface="Cambria Math"/>
                                    <a:ea typeface="Cambria Math"/>
                                  </a:rPr>
                                  <m:t>%</m:t>
                                </m:r>
                              </m:oMath>
                            </m:oMathPara>
                          </a14:m>
                          <a:endParaRPr lang="en-US" sz="1600" b="1" dirty="0">
                            <a:solidFill>
                              <a:srgbClr val="FF0000"/>
                            </a:solidFill>
                          </a:endParaRPr>
                        </a:p>
                      </a:txBody>
                      <a:tcPr anchor="ctr"/>
                    </a:tc>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3324207536"/>
                  </p:ext>
                </p:extLst>
              </p:nvPr>
            </p:nvGraphicFramePr>
            <p:xfrm>
              <a:off x="-3" y="1714500"/>
              <a:ext cx="9144002" cy="1482090"/>
            </p:xfrm>
            <a:graphic>
              <a:graphicData uri="http://schemas.openxmlformats.org/drawingml/2006/table">
                <a:tbl>
                  <a:tblPr firstRow="1" bandRow="1">
                    <a:tableStyleId>{5C22544A-7EE6-4342-B048-85BDC9FD1C3A}</a:tableStyleId>
                  </a:tblPr>
                  <a:tblGrid>
                    <a:gridCol w="1930402"/>
                    <a:gridCol w="1193801"/>
                    <a:gridCol w="3124200"/>
                    <a:gridCol w="2895599"/>
                  </a:tblGrid>
                  <a:tr h="370840">
                    <a:tc>
                      <a:txBody>
                        <a:bodyPr/>
                        <a:lstStyle/>
                        <a:p>
                          <a:pPr algn="ctr"/>
                          <a:endParaRPr lang="en-US" dirty="0"/>
                        </a:p>
                      </a:txBody>
                      <a:tcPr anchor="ctr"/>
                    </a:tc>
                    <a:tc>
                      <a:txBody>
                        <a:bodyPr/>
                        <a:lstStyle/>
                        <a:p>
                          <a:pPr algn="ctr"/>
                          <a:r>
                            <a:rPr lang="en-US" dirty="0" smtClean="0"/>
                            <a:t>2008</a:t>
                          </a:r>
                          <a:endParaRPr lang="en-US" dirty="0"/>
                        </a:p>
                      </a:txBody>
                      <a:tcPr anchor="ctr"/>
                    </a:tc>
                    <a:tc>
                      <a:txBody>
                        <a:bodyPr/>
                        <a:lstStyle/>
                        <a:p>
                          <a:pPr algn="ctr"/>
                          <a:r>
                            <a:rPr lang="en-US" dirty="0" smtClean="0"/>
                            <a:t>2009</a:t>
                          </a:r>
                          <a:endParaRPr lang="en-US" dirty="0"/>
                        </a:p>
                      </a:txBody>
                      <a:tcPr anchor="ctr"/>
                    </a:tc>
                    <a:tc>
                      <a:txBody>
                        <a:bodyPr/>
                        <a:lstStyle/>
                        <a:p>
                          <a:pPr algn="ctr"/>
                          <a:r>
                            <a:rPr lang="en-US" dirty="0" smtClean="0"/>
                            <a:t>2010</a:t>
                          </a:r>
                          <a:endParaRPr lang="en-US" dirty="0"/>
                        </a:p>
                      </a:txBody>
                      <a:tcPr anchor="ctr"/>
                    </a:tc>
                  </a:tr>
                  <a:tr h="370840">
                    <a:tc>
                      <a:txBody>
                        <a:bodyPr/>
                        <a:lstStyle/>
                        <a:p>
                          <a:pPr algn="ctr"/>
                          <a:r>
                            <a:rPr lang="en-US" sz="1600" b="1" dirty="0" smtClean="0">
                              <a:solidFill>
                                <a:srgbClr val="FF0000"/>
                              </a:solidFill>
                            </a:rPr>
                            <a:t>GDP (billions of $)</a:t>
                          </a:r>
                          <a:endParaRPr lang="en-US" sz="1600" b="1" dirty="0">
                            <a:solidFill>
                              <a:srgbClr val="FF0000"/>
                            </a:solidFill>
                          </a:endParaRPr>
                        </a:p>
                      </a:txBody>
                      <a:tcPr anchor="ctr"/>
                    </a:tc>
                    <a:tc>
                      <a:txBody>
                        <a:bodyPr/>
                        <a:lstStyle/>
                        <a:p>
                          <a:pPr algn="ctr"/>
                          <a:r>
                            <a:rPr lang="en-US" dirty="0" smtClean="0"/>
                            <a:t>474</a:t>
                          </a:r>
                          <a:endParaRPr lang="en-US" dirty="0"/>
                        </a:p>
                      </a:txBody>
                      <a:tcPr anchor="ctr"/>
                    </a:tc>
                    <a:tc>
                      <a:txBody>
                        <a:bodyPr/>
                        <a:lstStyle/>
                        <a:p>
                          <a:pPr algn="ctr"/>
                          <a:r>
                            <a:rPr lang="en-US" dirty="0" smtClean="0"/>
                            <a:t>465</a:t>
                          </a:r>
                          <a:endParaRPr lang="en-US" dirty="0"/>
                        </a:p>
                      </a:txBody>
                      <a:tcPr anchor="ctr"/>
                    </a:tc>
                    <a:tc>
                      <a:txBody>
                        <a:bodyPr/>
                        <a:lstStyle/>
                        <a:p>
                          <a:pPr algn="ctr"/>
                          <a:r>
                            <a:rPr lang="en-US" dirty="0" smtClean="0"/>
                            <a:t>499</a:t>
                          </a:r>
                          <a:endParaRPr lang="en-US" dirty="0"/>
                        </a:p>
                      </a:txBody>
                      <a:tcPr anchor="ctr"/>
                    </a:tc>
                  </a:tr>
                  <a:tr h="740410">
                    <a:tc>
                      <a:txBody>
                        <a:bodyPr/>
                        <a:lstStyle/>
                        <a:p>
                          <a:pPr algn="ctr"/>
                          <a:r>
                            <a:rPr lang="en-US" sz="1600" b="1" dirty="0" smtClean="0">
                              <a:solidFill>
                                <a:srgbClr val="FF0000"/>
                              </a:solidFill>
                            </a:rPr>
                            <a:t>GDP</a:t>
                          </a:r>
                          <a:r>
                            <a:rPr lang="en-US" sz="1600" b="1" baseline="0" dirty="0" smtClean="0">
                              <a:solidFill>
                                <a:srgbClr val="FF0000"/>
                              </a:solidFill>
                            </a:rPr>
                            <a:t> Growth Rate</a:t>
                          </a:r>
                          <a:endParaRPr lang="en-US" sz="1600" b="1" dirty="0">
                            <a:solidFill>
                              <a:srgbClr val="FF0000"/>
                            </a:solidFill>
                          </a:endParaRPr>
                        </a:p>
                      </a:txBody>
                      <a:tcPr anchor="ctr"/>
                    </a:tc>
                    <a:tc>
                      <a:txBody>
                        <a:bodyPr/>
                        <a:lstStyle/>
                        <a:p>
                          <a:pPr algn="ctr"/>
                          <a:r>
                            <a:rPr lang="en-US" sz="1400" dirty="0" smtClean="0"/>
                            <a:t>-</a:t>
                          </a:r>
                          <a:endParaRPr lang="en-US" sz="1400" dirty="0"/>
                        </a:p>
                      </a:txBody>
                      <a:tcPr anchor="ctr"/>
                    </a:tc>
                    <a:tc>
                      <a:txBody>
                        <a:bodyPr/>
                        <a:lstStyle/>
                        <a:p>
                          <a:endParaRPr lang="en-US"/>
                        </a:p>
                      </a:txBody>
                      <a:tcPr anchor="ctr">
                        <a:blipFill rotWithShape="1">
                          <a:blip r:embed="rId3"/>
                          <a:stretch>
                            <a:fillRect l="-100195" t="-104132" r="-92773" b="-826"/>
                          </a:stretch>
                        </a:blipFill>
                      </a:tcPr>
                    </a:tc>
                    <a:tc>
                      <a:txBody>
                        <a:bodyPr/>
                        <a:lstStyle/>
                        <a:p>
                          <a:endParaRPr lang="en-US"/>
                        </a:p>
                      </a:txBody>
                      <a:tcPr anchor="ctr">
                        <a:blipFill rotWithShape="1">
                          <a:blip r:embed="rId3"/>
                          <a:stretch>
                            <a:fillRect l="-215789" t="-104132" b="-826"/>
                          </a:stretch>
                        </a:blipFill>
                      </a:tcPr>
                    </a:tc>
                  </a:tr>
                </a:tbl>
              </a:graphicData>
            </a:graphic>
          </p:graphicFrame>
        </mc:Fallback>
      </mc:AlternateContent>
      <p:sp>
        <p:nvSpPr>
          <p:cNvPr id="11" name="TextBox 10"/>
          <p:cNvSpPr txBox="1"/>
          <p:nvPr/>
        </p:nvSpPr>
        <p:spPr>
          <a:xfrm>
            <a:off x="0" y="3314700"/>
            <a:ext cx="9144000" cy="2308324"/>
          </a:xfrm>
          <a:prstGeom prst="rect">
            <a:avLst/>
          </a:prstGeom>
          <a:noFill/>
        </p:spPr>
        <p:txBody>
          <a:bodyPr wrap="square" rtlCol="0">
            <a:spAutoFit/>
          </a:bodyPr>
          <a:lstStyle/>
          <a:p>
            <a:r>
              <a:rPr lang="en-US" b="1" dirty="0" smtClean="0">
                <a:solidFill>
                  <a:srgbClr val="0000CC"/>
                </a:solidFill>
              </a:rPr>
              <a:t>Notice from the calculations: </a:t>
            </a:r>
            <a:endParaRPr lang="en-US" dirty="0" smtClean="0">
              <a:solidFill>
                <a:srgbClr val="0000CC"/>
              </a:solidFill>
            </a:endParaRPr>
          </a:p>
          <a:p>
            <a:pPr marL="285750" indent="-285750">
              <a:buFont typeface="Arial" pitchFamily="34" charset="0"/>
              <a:buChar char="•"/>
            </a:pPr>
            <a:r>
              <a:rPr lang="en-US" dirty="0" smtClean="0"/>
              <a:t>Between 2008 and 2009, Switzerland’s GDP declined, giving the country a </a:t>
            </a:r>
            <a:r>
              <a:rPr lang="en-US" i="1" dirty="0" smtClean="0"/>
              <a:t>negative growth rate</a:t>
            </a:r>
            <a:r>
              <a:rPr lang="en-US" dirty="0" smtClean="0"/>
              <a:t>. If Economic growth is negative, the country is in a recession, as was Switzerland in 2009.</a:t>
            </a:r>
          </a:p>
          <a:p>
            <a:pPr marL="285750" indent="-285750">
              <a:buFont typeface="Arial" pitchFamily="34" charset="0"/>
              <a:buChar char="•"/>
            </a:pPr>
            <a:r>
              <a:rPr lang="en-US" dirty="0" smtClean="0"/>
              <a:t>Between 2009 and 2010, Switzerland’s growth rate is much higher, at 7.3%. During this year, Switzerland was in the </a:t>
            </a:r>
            <a:r>
              <a:rPr lang="en-US" i="1" dirty="0" smtClean="0"/>
              <a:t>recovery phase</a:t>
            </a:r>
            <a:r>
              <a:rPr lang="en-US" dirty="0" smtClean="0"/>
              <a:t> of its business cycle, since it was just coming out of a recession.</a:t>
            </a:r>
          </a:p>
          <a:p>
            <a:pPr marL="285750" indent="-285750">
              <a:buFont typeface="Arial" pitchFamily="34" charset="0"/>
              <a:buChar char="•"/>
            </a:pPr>
            <a:r>
              <a:rPr lang="en-US" dirty="0" smtClean="0"/>
              <a:t>Since the 7.3% increase in 2010 is greater than the 1.9% decrease in 2009, we can assume that both Switzerland’s </a:t>
            </a:r>
            <a:r>
              <a:rPr lang="en-US" i="1" dirty="0" smtClean="0"/>
              <a:t>actual output</a:t>
            </a:r>
            <a:r>
              <a:rPr lang="en-US" dirty="0" smtClean="0"/>
              <a:t> and its </a:t>
            </a:r>
            <a:r>
              <a:rPr lang="en-US" i="1" dirty="0" smtClean="0"/>
              <a:t>potential output</a:t>
            </a:r>
            <a:r>
              <a:rPr lang="en-US" dirty="0" smtClean="0"/>
              <a:t> grew in 2010.</a:t>
            </a:r>
            <a:endParaRPr lang="en-US" dirty="0"/>
          </a:p>
        </p:txBody>
      </p:sp>
      <p:sp>
        <p:nvSpPr>
          <p:cNvPr id="12" name="TextBox 11"/>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Economic Growth</a:t>
            </a:r>
            <a:endParaRPr lang="en-US" sz="1400" i="1" dirty="0">
              <a:latin typeface="Lucida Sans - 18"/>
            </a:endParaRPr>
          </a:p>
        </p:txBody>
      </p:sp>
    </p:spTree>
    <p:extLst>
      <p:ext uri="{BB962C8B-B14F-4D97-AF65-F5344CB8AC3E}">
        <p14:creationId xmlns:p14="http://schemas.microsoft.com/office/powerpoint/2010/main" val="23780920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Illustrating Economic Growth – three Models</a:t>
            </a:r>
          </a:p>
          <a:p>
            <a:r>
              <a:rPr lang="en-US" dirty="0" smtClean="0"/>
              <a:t>Economic growth can be illustrated using three models we have learned already: the PPC, the business cycle and the AD/AS model.</a:t>
            </a:r>
            <a:endParaRPr lang="en-US" sz="1600" dirty="0" smtClean="0"/>
          </a:p>
        </p:txBody>
      </p:sp>
      <p:grpSp>
        <p:nvGrpSpPr>
          <p:cNvPr id="17" name="Group 16"/>
          <p:cNvGrpSpPr/>
          <p:nvPr/>
        </p:nvGrpSpPr>
        <p:grpSpPr>
          <a:xfrm>
            <a:off x="76200" y="3216019"/>
            <a:ext cx="4933823" cy="2384681"/>
            <a:chOff x="76200" y="3216019"/>
            <a:chExt cx="4933823" cy="2384681"/>
          </a:xfrm>
        </p:grpSpPr>
        <p:pic>
          <p:nvPicPr>
            <p:cNvPr id="11" name="Picture 10"/>
            <p:cNvPicPr/>
            <p:nvPr/>
          </p:nvPicPr>
          <p:blipFill>
            <a:blip r:embed="rId3"/>
            <a:stretch>
              <a:fillRect/>
            </a:stretch>
          </p:blipFill>
          <p:spPr>
            <a:xfrm>
              <a:off x="76200" y="3216019"/>
              <a:ext cx="4933823" cy="2384681"/>
            </a:xfrm>
            <a:prstGeom prst="rect">
              <a:avLst/>
            </a:prstGeom>
            <a:solidFill>
              <a:srgbClr val="FFFFFF"/>
            </a:solidFill>
            <a:ln>
              <a:noFill/>
              <a:prstDash/>
            </a:ln>
          </p:spPr>
        </p:pic>
        <p:sp>
          <p:nvSpPr>
            <p:cNvPr id="4" name="TextBox 3"/>
            <p:cNvSpPr txBox="1"/>
            <p:nvPr/>
          </p:nvSpPr>
          <p:spPr>
            <a:xfrm>
              <a:off x="2133600" y="3538835"/>
              <a:ext cx="609600" cy="461665"/>
            </a:xfrm>
            <a:prstGeom prst="rect">
              <a:avLst/>
            </a:prstGeom>
            <a:noFill/>
          </p:spPr>
          <p:txBody>
            <a:bodyPr wrap="square" rtlCol="0">
              <a:spAutoFit/>
            </a:bodyPr>
            <a:lstStyle/>
            <a:p>
              <a:r>
                <a:rPr lang="en-US" sz="2400" b="1" dirty="0" smtClean="0">
                  <a:solidFill>
                    <a:srgbClr val="FF0000"/>
                  </a:solidFill>
                </a:rPr>
                <a:t>(A)</a:t>
              </a:r>
              <a:endParaRPr lang="en-US" sz="2400" b="1" dirty="0">
                <a:solidFill>
                  <a:srgbClr val="FF0000"/>
                </a:solidFill>
              </a:endParaRPr>
            </a:p>
          </p:txBody>
        </p:sp>
      </p:grpSp>
      <p:grpSp>
        <p:nvGrpSpPr>
          <p:cNvPr id="16" name="Group 15"/>
          <p:cNvGrpSpPr/>
          <p:nvPr/>
        </p:nvGrpSpPr>
        <p:grpSpPr>
          <a:xfrm>
            <a:off x="4953000" y="3390900"/>
            <a:ext cx="4164222" cy="2231571"/>
            <a:chOff x="4953000" y="3390900"/>
            <a:chExt cx="4164222" cy="2231571"/>
          </a:xfrm>
        </p:grpSpPr>
        <p:pic>
          <p:nvPicPr>
            <p:cNvPr id="10" name="Picture 9"/>
            <p:cNvPicPr/>
            <p:nvPr/>
          </p:nvPicPr>
          <p:blipFill>
            <a:blip r:embed="rId4"/>
            <a:stretch>
              <a:fillRect/>
            </a:stretch>
          </p:blipFill>
          <p:spPr>
            <a:xfrm>
              <a:off x="4953000" y="3390900"/>
              <a:ext cx="4164222" cy="2231571"/>
            </a:xfrm>
            <a:prstGeom prst="rect">
              <a:avLst/>
            </a:prstGeom>
            <a:solidFill>
              <a:srgbClr val="FFFFFF"/>
            </a:solidFill>
            <a:ln>
              <a:noFill/>
              <a:prstDash/>
            </a:ln>
          </p:spPr>
        </p:pic>
        <p:sp>
          <p:nvSpPr>
            <p:cNvPr id="12" name="TextBox 11"/>
            <p:cNvSpPr txBox="1"/>
            <p:nvPr/>
          </p:nvSpPr>
          <p:spPr>
            <a:xfrm>
              <a:off x="5638800" y="3467100"/>
              <a:ext cx="609600" cy="461665"/>
            </a:xfrm>
            <a:prstGeom prst="rect">
              <a:avLst/>
            </a:prstGeom>
            <a:noFill/>
          </p:spPr>
          <p:txBody>
            <a:bodyPr wrap="square" rtlCol="0">
              <a:spAutoFit/>
            </a:bodyPr>
            <a:lstStyle/>
            <a:p>
              <a:r>
                <a:rPr lang="en-US" sz="2400" b="1" dirty="0" smtClean="0">
                  <a:solidFill>
                    <a:srgbClr val="FF0000"/>
                  </a:solidFill>
                </a:rPr>
                <a:t>(B)</a:t>
              </a:r>
              <a:endParaRPr lang="en-US" sz="2400" b="1" dirty="0">
                <a:solidFill>
                  <a:srgbClr val="FF0000"/>
                </a:solidFill>
              </a:endParaRPr>
            </a:p>
          </p:txBody>
        </p:sp>
      </p:grpSp>
      <p:grpSp>
        <p:nvGrpSpPr>
          <p:cNvPr id="15" name="Group 14"/>
          <p:cNvGrpSpPr/>
          <p:nvPr/>
        </p:nvGrpSpPr>
        <p:grpSpPr>
          <a:xfrm>
            <a:off x="5867400" y="1333500"/>
            <a:ext cx="2798059" cy="2147466"/>
            <a:chOff x="5867400" y="1333500"/>
            <a:chExt cx="2798059" cy="2147466"/>
          </a:xfrm>
        </p:grpSpPr>
        <p:pic>
          <p:nvPicPr>
            <p:cNvPr id="8" name="Picture 7"/>
            <p:cNvPicPr/>
            <p:nvPr/>
          </p:nvPicPr>
          <p:blipFill>
            <a:blip r:embed="rId5"/>
            <a:stretch>
              <a:fillRect/>
            </a:stretch>
          </p:blipFill>
          <p:spPr>
            <a:xfrm>
              <a:off x="6477000" y="1333500"/>
              <a:ext cx="2188459" cy="2147466"/>
            </a:xfrm>
            <a:prstGeom prst="rect">
              <a:avLst/>
            </a:prstGeom>
            <a:solidFill>
              <a:srgbClr val="FFFFFF"/>
            </a:solidFill>
            <a:ln>
              <a:noFill/>
              <a:prstDash/>
            </a:ln>
          </p:spPr>
        </p:pic>
        <p:sp>
          <p:nvSpPr>
            <p:cNvPr id="14" name="TextBox 13"/>
            <p:cNvSpPr txBox="1"/>
            <p:nvPr/>
          </p:nvSpPr>
          <p:spPr>
            <a:xfrm>
              <a:off x="5867400" y="2095500"/>
              <a:ext cx="609600" cy="461665"/>
            </a:xfrm>
            <a:prstGeom prst="rect">
              <a:avLst/>
            </a:prstGeom>
            <a:noFill/>
          </p:spPr>
          <p:txBody>
            <a:bodyPr wrap="square" rtlCol="0">
              <a:spAutoFit/>
            </a:bodyPr>
            <a:lstStyle/>
            <a:p>
              <a:r>
                <a:rPr lang="en-US" sz="2400" b="1" dirty="0" smtClean="0">
                  <a:solidFill>
                    <a:srgbClr val="FF0000"/>
                  </a:solidFill>
                </a:rPr>
                <a:t>(C)</a:t>
              </a:r>
              <a:endParaRPr lang="en-US" sz="2400" b="1" dirty="0">
                <a:solidFill>
                  <a:srgbClr val="FF0000"/>
                </a:solidFill>
              </a:endParaRPr>
            </a:p>
          </p:txBody>
        </p:sp>
      </p:grpSp>
      <p:sp>
        <p:nvSpPr>
          <p:cNvPr id="18" name="TextBox 17"/>
          <p:cNvSpPr txBox="1"/>
          <p:nvPr/>
        </p:nvSpPr>
        <p:spPr>
          <a:xfrm>
            <a:off x="0" y="1638300"/>
            <a:ext cx="5791200" cy="1600438"/>
          </a:xfrm>
          <a:prstGeom prst="rect">
            <a:avLst/>
          </a:prstGeom>
          <a:noFill/>
        </p:spPr>
        <p:txBody>
          <a:bodyPr wrap="square" rtlCol="0">
            <a:spAutoFit/>
          </a:bodyPr>
          <a:lstStyle/>
          <a:p>
            <a:pPr marL="342900" indent="-342900">
              <a:buFont typeface="+mj-lt"/>
              <a:buAutoNum type="alphaUcPeriod"/>
            </a:pPr>
            <a:r>
              <a:rPr lang="en-US" sz="1400" b="1" dirty="0" smtClean="0">
                <a:solidFill>
                  <a:srgbClr val="0000CC"/>
                </a:solidFill>
              </a:rPr>
              <a:t>The AD/AS model: </a:t>
            </a:r>
            <a:r>
              <a:rPr lang="en-US" sz="1400" dirty="0" smtClean="0"/>
              <a:t>Short-run growth is shown as a n outward shift in AD, long-run growth by an outward shift in AD and AS.</a:t>
            </a:r>
          </a:p>
          <a:p>
            <a:pPr marL="342900" indent="-342900">
              <a:buFont typeface="+mj-lt"/>
              <a:buAutoNum type="alphaUcPeriod"/>
            </a:pPr>
            <a:r>
              <a:rPr lang="en-US" sz="1400" b="1" dirty="0" smtClean="0">
                <a:solidFill>
                  <a:srgbClr val="0000CC"/>
                </a:solidFill>
              </a:rPr>
              <a:t>The Business Cycle: </a:t>
            </a:r>
            <a:r>
              <a:rPr lang="en-US" sz="1400" dirty="0" smtClean="0"/>
              <a:t>Short-run growth is shown as periods of recovery and expansion, long-run growth as an increase in output over time</a:t>
            </a:r>
          </a:p>
          <a:p>
            <a:pPr marL="342900" indent="-342900">
              <a:buFont typeface="+mj-lt"/>
              <a:buAutoNum type="alphaUcPeriod"/>
            </a:pPr>
            <a:r>
              <a:rPr lang="en-US" sz="1400" b="1" dirty="0" smtClean="0">
                <a:solidFill>
                  <a:srgbClr val="0000CC"/>
                </a:solidFill>
              </a:rPr>
              <a:t>The PPC: </a:t>
            </a:r>
            <a:r>
              <a:rPr lang="en-US" sz="1400" dirty="0" smtClean="0"/>
              <a:t>Short-run growth is shown as a movement from point X to points A or B, long-run grown as a movement of the PPC outwards (from points A or B to point C)</a:t>
            </a:r>
            <a:endParaRPr lang="en-US" sz="1400" b="1" dirty="0"/>
          </a:p>
        </p:txBody>
      </p:sp>
      <p:sp>
        <p:nvSpPr>
          <p:cNvPr id="19" name="TextBox 1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Economic Growth</a:t>
            </a:r>
            <a:endParaRPr lang="en-US" sz="1400" i="1" dirty="0">
              <a:latin typeface="Lucida Sans - 18"/>
            </a:endParaRPr>
          </a:p>
        </p:txBody>
      </p:sp>
    </p:spTree>
    <p:extLst>
      <p:ext uri="{BB962C8B-B14F-4D97-AF65-F5344CB8AC3E}">
        <p14:creationId xmlns:p14="http://schemas.microsoft.com/office/powerpoint/2010/main" val="311028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mc:AlternateContent xmlns:mc="http://schemas.openxmlformats.org/markup-compatibility/2006" xmlns:a14="http://schemas.microsoft.com/office/drawing/2010/main">
        <mc:Choice Requires="a14">
          <p:sp>
            <p:nvSpPr>
              <p:cNvPr id="3" name="TextBox 2"/>
              <p:cNvSpPr txBox="1"/>
              <p:nvPr/>
            </p:nvSpPr>
            <p:spPr>
              <a:xfrm>
                <a:off x="0" y="697260"/>
                <a:ext cx="9144000" cy="5007718"/>
              </a:xfrm>
              <a:prstGeom prst="rect">
                <a:avLst/>
              </a:prstGeom>
              <a:noFill/>
            </p:spPr>
            <p:txBody>
              <a:bodyPr wrap="square" rtlCol="0">
                <a:spAutoFit/>
              </a:bodyPr>
              <a:lstStyle/>
              <a:p>
                <a:r>
                  <a:rPr lang="en-US" sz="2400" dirty="0" smtClean="0">
                    <a:solidFill>
                      <a:srgbClr val="FF0000"/>
                    </a:solidFill>
                  </a:rPr>
                  <a:t>The Meaning of Unemployment</a:t>
                </a:r>
              </a:p>
              <a:p>
                <a:r>
                  <a:rPr lang="en-US" dirty="0" smtClean="0"/>
                  <a:t>Unemployment is defined simply as </a:t>
                </a:r>
                <a:r>
                  <a:rPr lang="en-US" i="1" dirty="0" smtClean="0"/>
                  <a:t>the state of being out of work, actively seeking work, but unable to get work. </a:t>
                </a:r>
                <a:r>
                  <a:rPr lang="en-US" dirty="0" smtClean="0"/>
                  <a:t>Note the following:</a:t>
                </a:r>
              </a:p>
              <a:p>
                <a:pPr marL="285750" indent="-285750">
                  <a:buFont typeface="Arial" pitchFamily="34" charset="0"/>
                  <a:buChar char="•"/>
                </a:pPr>
                <a:r>
                  <a:rPr lang="en-US" sz="1600" dirty="0" smtClean="0">
                    <a:solidFill>
                      <a:schemeClr val="tx1">
                        <a:lumMod val="50000"/>
                        <a:lumOff val="50000"/>
                      </a:schemeClr>
                    </a:solidFill>
                  </a:rPr>
                  <a:t>Simply </a:t>
                </a:r>
                <a:r>
                  <a:rPr lang="en-US" sz="1600" i="1" dirty="0" smtClean="0">
                    <a:solidFill>
                      <a:schemeClr val="tx1">
                        <a:lumMod val="50000"/>
                        <a:lumOff val="50000"/>
                      </a:schemeClr>
                    </a:solidFill>
                  </a:rPr>
                  <a:t>not having a job</a:t>
                </a:r>
                <a:r>
                  <a:rPr lang="en-US" sz="1600" dirty="0" smtClean="0">
                    <a:solidFill>
                      <a:schemeClr val="tx1">
                        <a:lumMod val="50000"/>
                        <a:lumOff val="50000"/>
                      </a:schemeClr>
                    </a:solidFill>
                  </a:rPr>
                  <a:t> does not make an individual unemployed</a:t>
                </a:r>
              </a:p>
              <a:p>
                <a:pPr marL="285750" indent="-285750">
                  <a:buFont typeface="Arial" pitchFamily="34" charset="0"/>
                  <a:buChar char="•"/>
                </a:pPr>
                <a:r>
                  <a:rPr lang="en-US" sz="1600" dirty="0" smtClean="0">
                    <a:solidFill>
                      <a:schemeClr val="tx1">
                        <a:lumMod val="50000"/>
                        <a:lumOff val="50000"/>
                      </a:schemeClr>
                    </a:solidFill>
                  </a:rPr>
                  <a:t>To be considered unemployed, an individual has to be of legal working age (this is between 16 and 65 in most countries)</a:t>
                </a:r>
              </a:p>
              <a:p>
                <a:pPr marL="285750" indent="-285750">
                  <a:buFont typeface="Arial" pitchFamily="34" charset="0"/>
                  <a:buChar char="•"/>
                </a:pPr>
                <a:r>
                  <a:rPr lang="en-US" sz="1600" dirty="0" smtClean="0">
                    <a:solidFill>
                      <a:schemeClr val="tx1">
                        <a:lumMod val="50000"/>
                        <a:lumOff val="50000"/>
                      </a:schemeClr>
                    </a:solidFill>
                  </a:rPr>
                  <a:t>Being </a:t>
                </a:r>
                <a:r>
                  <a:rPr lang="en-US" sz="1600" b="1" i="1" dirty="0" smtClean="0">
                    <a:solidFill>
                      <a:srgbClr val="0000CC"/>
                    </a:solidFill>
                  </a:rPr>
                  <a:t>under-employed</a:t>
                </a:r>
                <a:r>
                  <a:rPr lang="en-US" sz="1600" b="1" dirty="0" smtClean="0">
                    <a:solidFill>
                      <a:srgbClr val="0000CC"/>
                    </a:solidFill>
                  </a:rPr>
                  <a:t> </a:t>
                </a:r>
                <a:r>
                  <a:rPr lang="en-US" sz="1600" dirty="0" smtClean="0">
                    <a:solidFill>
                      <a:schemeClr val="tx1">
                        <a:lumMod val="50000"/>
                        <a:lumOff val="50000"/>
                      </a:schemeClr>
                    </a:solidFill>
                  </a:rPr>
                  <a:t>is different than being unemployed. Under-employment refers to individuals who are working part-time but wish to work full time, or to people who are working in a job for which they are over-qualified</a:t>
                </a:r>
              </a:p>
              <a:p>
                <a:endParaRPr lang="en-US" dirty="0">
                  <a:solidFill>
                    <a:schemeClr val="tx1">
                      <a:lumMod val="50000"/>
                      <a:lumOff val="50000"/>
                    </a:schemeClr>
                  </a:solidFill>
                </a:endParaRPr>
              </a:p>
              <a:p>
                <a:r>
                  <a:rPr lang="en-US" b="1" dirty="0" smtClean="0">
                    <a:solidFill>
                      <a:srgbClr val="FF0000"/>
                    </a:solidFill>
                  </a:rPr>
                  <a:t>Measuring Unemployment:  </a:t>
                </a:r>
                <a:r>
                  <a:rPr lang="en-US" dirty="0" smtClean="0"/>
                  <a:t>To determine the extent to which unemployment is a problem for an economy, economists calculate </a:t>
                </a:r>
                <a:r>
                  <a:rPr lang="en-US" i="1" dirty="0" smtClean="0">
                    <a:solidFill>
                      <a:srgbClr val="FF0000"/>
                    </a:solidFill>
                  </a:rPr>
                  <a:t>the unemployment rate</a:t>
                </a:r>
                <a:r>
                  <a:rPr lang="en-US" dirty="0" smtClean="0">
                    <a:solidFill>
                      <a:srgbClr val="FF0000"/>
                    </a:solidFill>
                  </a:rPr>
                  <a:t>. </a:t>
                </a:r>
                <a:r>
                  <a:rPr lang="en-US" dirty="0" smtClean="0"/>
                  <a:t>This is the percentage of the total labor force that is unemployed</a:t>
                </a:r>
                <a:endParaRPr lang="en-US" b="1" dirty="0">
                  <a:solidFill>
                    <a:srgbClr val="FF0000"/>
                  </a:solidFill>
                </a:endParaRPr>
              </a:p>
              <a:p>
                <a:pPr/>
                <a14:m>
                  <m:oMathPara xmlns:m="http://schemas.openxmlformats.org/officeDocument/2006/math">
                    <m:oMathParaPr>
                      <m:jc m:val="centerGroup"/>
                    </m:oMathParaPr>
                    <m:oMath xmlns:m="http://schemas.openxmlformats.org/officeDocument/2006/math">
                      <m:r>
                        <a:rPr lang="en-US" b="1" i="1" smtClean="0">
                          <a:solidFill>
                            <a:srgbClr val="0000CC"/>
                          </a:solidFill>
                          <a:latin typeface="Cambria Math"/>
                        </a:rPr>
                        <m:t>𝑻𝒉𝒆</m:t>
                      </m:r>
                      <m:r>
                        <a:rPr lang="en-US" b="1" i="1" smtClean="0">
                          <a:solidFill>
                            <a:srgbClr val="0000CC"/>
                          </a:solidFill>
                          <a:latin typeface="Cambria Math"/>
                        </a:rPr>
                        <m:t> </m:t>
                      </m:r>
                      <m:r>
                        <a:rPr lang="en-US" b="1" i="1" smtClean="0">
                          <a:solidFill>
                            <a:srgbClr val="0000CC"/>
                          </a:solidFill>
                          <a:latin typeface="Cambria Math"/>
                        </a:rPr>
                        <m:t>𝑼𝒏𝒆𝒎𝒑𝒍𝒐𝒚𝒎𝒆𝒏𝒕</m:t>
                      </m:r>
                      <m:r>
                        <a:rPr lang="en-US" b="1" i="1" smtClean="0">
                          <a:solidFill>
                            <a:srgbClr val="0000CC"/>
                          </a:solidFill>
                          <a:latin typeface="Cambria Math"/>
                        </a:rPr>
                        <m:t> </m:t>
                      </m:r>
                      <m:r>
                        <a:rPr lang="en-US" b="1" i="1" smtClean="0">
                          <a:solidFill>
                            <a:srgbClr val="0000CC"/>
                          </a:solidFill>
                          <a:latin typeface="Cambria Math"/>
                        </a:rPr>
                        <m:t>𝑹𝒂𝒕𝒆</m:t>
                      </m:r>
                      <m:r>
                        <a:rPr lang="en-US" b="1" i="1" smtClean="0">
                          <a:solidFill>
                            <a:srgbClr val="0000CC"/>
                          </a:solidFill>
                          <a:latin typeface="Cambria Math"/>
                        </a:rPr>
                        <m:t> </m:t>
                      </m:r>
                      <m:d>
                        <m:dPr>
                          <m:ctrlPr>
                            <a:rPr lang="en-US" b="1" i="1" smtClean="0">
                              <a:solidFill>
                                <a:srgbClr val="0000CC"/>
                              </a:solidFill>
                              <a:latin typeface="Cambria Math"/>
                            </a:rPr>
                          </m:ctrlPr>
                        </m:dPr>
                        <m:e>
                          <m:r>
                            <a:rPr lang="en-US" b="1" i="1" smtClean="0">
                              <a:solidFill>
                                <a:srgbClr val="0000CC"/>
                              </a:solidFill>
                              <a:latin typeface="Cambria Math"/>
                            </a:rPr>
                            <m:t>𝑼𝑹</m:t>
                          </m:r>
                        </m:e>
                      </m:d>
                      <m:r>
                        <a:rPr lang="en-US" b="1" i="1" smtClean="0">
                          <a:solidFill>
                            <a:srgbClr val="0000CC"/>
                          </a:solidFill>
                          <a:latin typeface="Cambria Math"/>
                        </a:rPr>
                        <m:t>=</m:t>
                      </m:r>
                      <m:f>
                        <m:fPr>
                          <m:ctrlPr>
                            <a:rPr lang="en-US" b="1" i="1" smtClean="0">
                              <a:solidFill>
                                <a:srgbClr val="0000CC"/>
                              </a:solidFill>
                              <a:latin typeface="Cambria Math"/>
                            </a:rPr>
                          </m:ctrlPr>
                        </m:fPr>
                        <m:num>
                          <m:r>
                            <a:rPr lang="en-US" b="1" i="1" smtClean="0">
                              <a:solidFill>
                                <a:srgbClr val="0000CC"/>
                              </a:solidFill>
                              <a:latin typeface="Cambria Math"/>
                            </a:rPr>
                            <m:t>𝑵𝒖𝒎𝒃𝒆𝒓</m:t>
                          </m:r>
                          <m:r>
                            <a:rPr lang="en-US" b="1" i="1" smtClean="0">
                              <a:solidFill>
                                <a:srgbClr val="0000CC"/>
                              </a:solidFill>
                              <a:latin typeface="Cambria Math"/>
                            </a:rPr>
                            <m:t> </m:t>
                          </m:r>
                          <m:r>
                            <a:rPr lang="en-US" b="1" i="1" smtClean="0">
                              <a:solidFill>
                                <a:srgbClr val="0000CC"/>
                              </a:solidFill>
                              <a:latin typeface="Cambria Math"/>
                            </a:rPr>
                            <m:t>𝒐𝒇</m:t>
                          </m:r>
                          <m:r>
                            <a:rPr lang="en-US" b="1" i="1" smtClean="0">
                              <a:solidFill>
                                <a:srgbClr val="0000CC"/>
                              </a:solidFill>
                              <a:latin typeface="Cambria Math"/>
                            </a:rPr>
                            <m:t> </m:t>
                          </m:r>
                          <m:r>
                            <a:rPr lang="en-US" b="1" i="1" smtClean="0">
                              <a:solidFill>
                                <a:srgbClr val="0000CC"/>
                              </a:solidFill>
                              <a:latin typeface="Cambria Math"/>
                            </a:rPr>
                            <m:t>𝒑𝒆𝒐𝒑𝒍𝒆</m:t>
                          </m:r>
                          <m:r>
                            <a:rPr lang="en-US" b="1" i="1" smtClean="0">
                              <a:solidFill>
                                <a:srgbClr val="0000CC"/>
                              </a:solidFill>
                              <a:latin typeface="Cambria Math"/>
                            </a:rPr>
                            <m:t> </m:t>
                          </m:r>
                          <m:r>
                            <a:rPr lang="en-US" b="1" i="1" smtClean="0">
                              <a:solidFill>
                                <a:srgbClr val="0000CC"/>
                              </a:solidFill>
                              <a:latin typeface="Cambria Math"/>
                            </a:rPr>
                            <m:t>𝒖𝒏𝒆𝒎𝒑𝒍𝒐𝒚𝒆𝒅</m:t>
                          </m:r>
                        </m:num>
                        <m:den>
                          <m:r>
                            <a:rPr lang="en-US" b="1" i="1" smtClean="0">
                              <a:solidFill>
                                <a:srgbClr val="0000CC"/>
                              </a:solidFill>
                              <a:latin typeface="Cambria Math"/>
                            </a:rPr>
                            <m:t>𝑻𝒐𝒕𝒂𝒍</m:t>
                          </m:r>
                          <m:r>
                            <a:rPr lang="en-US" b="1" i="1" smtClean="0">
                              <a:solidFill>
                                <a:srgbClr val="0000CC"/>
                              </a:solidFill>
                              <a:latin typeface="Cambria Math"/>
                            </a:rPr>
                            <m:t> </m:t>
                          </m:r>
                          <m:r>
                            <a:rPr lang="en-US" b="1" i="1" smtClean="0">
                              <a:solidFill>
                                <a:srgbClr val="0000CC"/>
                              </a:solidFill>
                              <a:latin typeface="Cambria Math"/>
                            </a:rPr>
                            <m:t>𝑳𝒂𝒃𝒐𝒓</m:t>
                          </m:r>
                          <m:r>
                            <a:rPr lang="en-US" b="1" i="1" smtClean="0">
                              <a:solidFill>
                                <a:srgbClr val="0000CC"/>
                              </a:solidFill>
                              <a:latin typeface="Cambria Math"/>
                            </a:rPr>
                            <m:t> </m:t>
                          </m:r>
                          <m:r>
                            <a:rPr lang="en-US" b="1" i="1" smtClean="0">
                              <a:solidFill>
                                <a:srgbClr val="0000CC"/>
                              </a:solidFill>
                              <a:latin typeface="Cambria Math"/>
                            </a:rPr>
                            <m:t>𝑭𝒐𝒓𝒄𝒆</m:t>
                          </m:r>
                          <m:r>
                            <a:rPr lang="en-US" b="1" i="1" smtClean="0">
                              <a:solidFill>
                                <a:srgbClr val="0000CC"/>
                              </a:solidFill>
                              <a:latin typeface="Cambria Math"/>
                            </a:rPr>
                            <m:t> (</m:t>
                          </m:r>
                          <m:r>
                            <a:rPr lang="en-US" b="1" i="1" smtClean="0">
                              <a:solidFill>
                                <a:srgbClr val="0000CC"/>
                              </a:solidFill>
                              <a:latin typeface="Cambria Math"/>
                            </a:rPr>
                            <m:t>𝑻𝑳𝑭</m:t>
                          </m:r>
                          <m:r>
                            <a:rPr lang="en-US" b="1" i="1" smtClean="0">
                              <a:solidFill>
                                <a:srgbClr val="0000CC"/>
                              </a:solidFill>
                              <a:latin typeface="Cambria Math"/>
                            </a:rPr>
                            <m:t>)</m:t>
                          </m:r>
                        </m:den>
                      </m:f>
                      <m:r>
                        <a:rPr lang="en-US" b="1" i="1" smtClean="0">
                          <a:solidFill>
                            <a:srgbClr val="0000CC"/>
                          </a:solidFill>
                          <a:latin typeface="Cambria Math"/>
                          <a:ea typeface="Cambria Math"/>
                        </a:rPr>
                        <m:t>×</m:t>
                      </m:r>
                      <m:r>
                        <a:rPr lang="en-US" b="1" i="1" smtClean="0">
                          <a:solidFill>
                            <a:srgbClr val="0000CC"/>
                          </a:solidFill>
                          <a:latin typeface="Cambria Math"/>
                          <a:ea typeface="Cambria Math"/>
                        </a:rPr>
                        <m:t>𝟏𝟎𝟎</m:t>
                      </m:r>
                    </m:oMath>
                  </m:oMathPara>
                </a14:m>
                <a:endParaRPr lang="en-US" b="1" dirty="0" smtClean="0">
                  <a:solidFill>
                    <a:srgbClr val="0000CC"/>
                  </a:solidFill>
                </a:endParaRPr>
              </a:p>
              <a:p>
                <a:endParaRPr lang="en-US" b="1" dirty="0" smtClean="0"/>
              </a:p>
              <a:p>
                <a:r>
                  <a:rPr lang="en-US" b="1" dirty="0" smtClean="0"/>
                  <a:t>The Total Labor Force: </a:t>
                </a:r>
                <a:r>
                  <a:rPr lang="en-US" dirty="0" smtClean="0"/>
                  <a:t>This is the population of individuals in a nation who are of legal working age and are either employed or unemployed. </a:t>
                </a:r>
                <a:endParaRPr lang="en-US" b="1" dirty="0" smtClean="0"/>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5007718"/>
              </a:xfrm>
              <a:prstGeom prst="rect">
                <a:avLst/>
              </a:prstGeom>
              <a:blipFill rotWithShape="1">
                <a:blip r:embed="rId3"/>
                <a:stretch>
                  <a:fillRect l="-1000" t="-973" r="-333" b="-973"/>
                </a:stretch>
              </a:blipFill>
            </p:spPr>
            <p:txBody>
              <a:bodyPr/>
              <a:lstStyle/>
              <a:p>
                <a:r>
                  <a:rPr lang="en-US">
                    <a:noFill/>
                  </a:rPr>
                  <a:t> </a:t>
                </a:r>
              </a:p>
            </p:txBody>
          </p:sp>
        </mc:Fallback>
      </mc:AlternateContent>
    </p:spTree>
    <p:extLst>
      <p:ext uri="{BB962C8B-B14F-4D97-AF65-F5344CB8AC3E}">
        <p14:creationId xmlns:p14="http://schemas.microsoft.com/office/powerpoint/2010/main" val="7648305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Sources of Economic Growth</a:t>
            </a:r>
          </a:p>
          <a:p>
            <a:r>
              <a:rPr lang="en-US" dirty="0" smtClean="0"/>
              <a:t>Growth increases household income and contributes to the standard of living of the average citizen in a country. For these reasons, it is considered an important macroeconomic objective. But what are the sources of economic growth? </a:t>
            </a:r>
            <a:endParaRPr lang="en-US" sz="1600" dirty="0"/>
          </a:p>
        </p:txBody>
      </p:sp>
      <p:graphicFrame>
        <p:nvGraphicFramePr>
          <p:cNvPr id="13" name="Table 12"/>
          <p:cNvGraphicFramePr>
            <a:graphicFrameLocks noGrp="1"/>
          </p:cNvGraphicFramePr>
          <p:nvPr>
            <p:extLst>
              <p:ext uri="{D42A27DB-BD31-4B8C-83A1-F6EECF244321}">
                <p14:modId xmlns:p14="http://schemas.microsoft.com/office/powerpoint/2010/main" val="2982805587"/>
              </p:ext>
            </p:extLst>
          </p:nvPr>
        </p:nvGraphicFramePr>
        <p:xfrm>
          <a:off x="0" y="2019300"/>
          <a:ext cx="9144000" cy="3688080"/>
        </p:xfrm>
        <a:graphic>
          <a:graphicData uri="http://schemas.openxmlformats.org/drawingml/2006/table">
            <a:tbl>
              <a:tblPr firstRow="1" bandRow="1">
                <a:tableStyleId>{21E4AEA4-8DFA-4A89-87EB-49C32662AFE0}</a:tableStyleId>
              </a:tblPr>
              <a:tblGrid>
                <a:gridCol w="1219200"/>
                <a:gridCol w="7924800"/>
              </a:tblGrid>
              <a:tr h="289253">
                <a:tc gridSpan="2">
                  <a:txBody>
                    <a:bodyPr/>
                    <a:lstStyle/>
                    <a:p>
                      <a:pPr algn="ctr"/>
                      <a:r>
                        <a:rPr lang="en-US" sz="1400" dirty="0" smtClean="0"/>
                        <a:t>Sources of Long-run Economic Growth</a:t>
                      </a:r>
                      <a:endParaRPr lang="en-US" sz="1400" dirty="0"/>
                    </a:p>
                  </a:txBody>
                  <a:tcPr/>
                </a:tc>
                <a:tc hMerge="1">
                  <a:txBody>
                    <a:bodyPr/>
                    <a:lstStyle/>
                    <a:p>
                      <a:endParaRPr lang="en-US" sz="1400" dirty="0"/>
                    </a:p>
                  </a:txBody>
                  <a:tcPr/>
                </a:tc>
              </a:tr>
              <a:tr h="1706593">
                <a:tc>
                  <a:txBody>
                    <a:bodyPr/>
                    <a:lstStyle/>
                    <a:p>
                      <a:pPr algn="ctr"/>
                      <a:r>
                        <a:rPr lang="en-US" sz="1600" b="1" dirty="0" smtClean="0">
                          <a:solidFill>
                            <a:srgbClr val="0000CC"/>
                          </a:solidFill>
                        </a:rPr>
                        <a:t>Physical Capital and Technology</a:t>
                      </a:r>
                      <a:endParaRPr lang="en-US" sz="1600" b="1" dirty="0">
                        <a:solidFill>
                          <a:srgbClr val="0000CC"/>
                        </a:solidFill>
                      </a:endParaRPr>
                    </a:p>
                  </a:txBody>
                  <a:tcPr anchor="ctr"/>
                </a:tc>
                <a:tc>
                  <a:txBody>
                    <a:bodyPr/>
                    <a:lstStyle/>
                    <a:p>
                      <a:r>
                        <a:rPr lang="en-US" sz="1400" dirty="0" smtClean="0"/>
                        <a:t>A nation’s stock of physical capital is the quantity and quality of technology and infrastructure in</a:t>
                      </a:r>
                      <a:r>
                        <a:rPr lang="en-US" sz="1400" baseline="0" dirty="0" smtClean="0"/>
                        <a:t> a </a:t>
                      </a:r>
                      <a:r>
                        <a:rPr lang="en-US" sz="1400" dirty="0" smtClean="0"/>
                        <a:t>nation </a:t>
                      </a:r>
                    </a:p>
                    <a:p>
                      <a:pPr marL="285750" indent="-285750">
                        <a:buFont typeface="Arial" pitchFamily="34" charset="0"/>
                        <a:buChar char="•"/>
                      </a:pPr>
                      <a:r>
                        <a:rPr lang="en-US" sz="1400" dirty="0" smtClean="0"/>
                        <a:t>Physical capital includes computer and communication technologies, high speed internet access, efficient transportation networks, sanitation infrastructure and so on.</a:t>
                      </a:r>
                    </a:p>
                    <a:p>
                      <a:pPr marL="285750" indent="-285750">
                        <a:buFont typeface="Arial" pitchFamily="34" charset="0"/>
                        <a:buChar char="•"/>
                      </a:pPr>
                      <a:r>
                        <a:rPr lang="en-US" sz="1400" dirty="0" smtClean="0"/>
                        <a:t>Physical capital is only accumulated through </a:t>
                      </a:r>
                      <a:r>
                        <a:rPr lang="en-US" sz="1400" b="1" dirty="0" smtClean="0"/>
                        <a:t>INVESTMENT</a:t>
                      </a:r>
                      <a:r>
                        <a:rPr lang="en-US" sz="1400" dirty="0" smtClean="0"/>
                        <a:t>, either by the private sector or by the government. The private sector tends to provide ample investment in technologies that can easily be marketed and sold for a profit, while the public sector is needed to provide the public and merit goods that are necessary to make an economy grow: those things that would be under-provided by the free market, such as roads, ports, rail lines, communications infrastructure and so on.</a:t>
                      </a:r>
                      <a:endParaRPr lang="en-US" sz="1400" b="1" dirty="0" smtClean="0"/>
                    </a:p>
                  </a:txBody>
                  <a:tcPr anchor="ctr"/>
                </a:tc>
              </a:tr>
              <a:tr h="1504115">
                <a:tc>
                  <a:txBody>
                    <a:bodyPr/>
                    <a:lstStyle/>
                    <a:p>
                      <a:pPr algn="ctr"/>
                      <a:r>
                        <a:rPr lang="en-US" sz="1600" b="1" dirty="0" smtClean="0">
                          <a:solidFill>
                            <a:srgbClr val="0000CC"/>
                          </a:solidFill>
                        </a:rPr>
                        <a:t>Human Capital and Productivity </a:t>
                      </a:r>
                      <a:endParaRPr lang="en-US" sz="1600" b="1" dirty="0">
                        <a:solidFill>
                          <a:srgbClr val="0000CC"/>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Human capital refers to the quality of the labor force in a nation. Human capital can be improved through education and training of the nation’s workforce,</a:t>
                      </a:r>
                      <a:r>
                        <a:rPr lang="en-US" sz="1400" baseline="0" dirty="0" smtClean="0"/>
                        <a:t> which may be undertaken by either the private sector or the government, or as is often the case, by both.</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The quality of the education provided by a nation’s school system determines the quality of the human capital produced, and therefore the productivity of workers.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Greater skills among workers, and access to technology, increases the output per worker, and therefore the average income of households in a nation. </a:t>
                      </a:r>
                      <a:endParaRPr lang="en-US" sz="1400" dirty="0" smtClean="0"/>
                    </a:p>
                  </a:txBody>
                  <a:tcPr anchor="ctr"/>
                </a:tc>
              </a:tr>
            </a:tbl>
          </a:graphicData>
        </a:graphic>
      </p:graphicFrame>
      <p:sp>
        <p:nvSpPr>
          <p:cNvPr id="19" name="TextBox 1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Economic Growth</a:t>
            </a:r>
            <a:endParaRPr lang="en-US" sz="1400" i="1" dirty="0">
              <a:latin typeface="Lucida Sans - 18"/>
            </a:endParaRPr>
          </a:p>
        </p:txBody>
      </p:sp>
    </p:spTree>
    <p:extLst>
      <p:ext uri="{BB962C8B-B14F-4D97-AF65-F5344CB8AC3E}">
        <p14:creationId xmlns:p14="http://schemas.microsoft.com/office/powerpoint/2010/main" val="38497681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Consequences of Economic Growth</a:t>
            </a:r>
          </a:p>
          <a:p>
            <a:r>
              <a:rPr lang="en-US" dirty="0" smtClean="0"/>
              <a:t>The most obvious effect of economic growth is </a:t>
            </a:r>
            <a:r>
              <a:rPr lang="en-US" b="1" dirty="0" smtClean="0">
                <a:solidFill>
                  <a:srgbClr val="0000CC"/>
                </a:solidFill>
              </a:rPr>
              <a:t>HIGHER INCOMES </a:t>
            </a:r>
            <a:r>
              <a:rPr lang="en-US" dirty="0" smtClean="0"/>
              <a:t>and </a:t>
            </a:r>
            <a:r>
              <a:rPr lang="en-US" b="1" dirty="0" smtClean="0">
                <a:solidFill>
                  <a:srgbClr val="0000CC"/>
                </a:solidFill>
              </a:rPr>
              <a:t>GREATER OUTPUT</a:t>
            </a:r>
            <a:r>
              <a:rPr lang="en-US" dirty="0" smtClean="0"/>
              <a:t>, both which benefit the households and firms in a nation. However, there are several </a:t>
            </a:r>
            <a:r>
              <a:rPr lang="en-US" i="1" dirty="0" smtClean="0"/>
              <a:t>undesirable</a:t>
            </a:r>
            <a:r>
              <a:rPr lang="en-US" dirty="0" smtClean="0"/>
              <a:t> consequences that may arise from the growth in output of a nation over time. These include: </a:t>
            </a:r>
          </a:p>
          <a:p>
            <a:pPr marL="285750" indent="-285750">
              <a:buFont typeface="Arial" pitchFamily="34" charset="0"/>
              <a:buChar char="•"/>
            </a:pPr>
            <a:r>
              <a:rPr lang="en-US" sz="1600" b="1" dirty="0" smtClean="0">
                <a:solidFill>
                  <a:srgbClr val="0000CC"/>
                </a:solidFill>
              </a:rPr>
              <a:t>Externalities: </a:t>
            </a:r>
            <a:r>
              <a:rPr lang="en-US" sz="1600" dirty="0" smtClean="0"/>
              <a:t>Economic growth often comes at the expense of the environment. If growth is fueled by resource depletion, it may be unsustainable and may result in harmful effects on human and environmental health.</a:t>
            </a:r>
          </a:p>
          <a:p>
            <a:pPr marL="285750" indent="-285750">
              <a:buFont typeface="Arial" pitchFamily="34" charset="0"/>
              <a:buChar char="•"/>
            </a:pPr>
            <a:r>
              <a:rPr lang="en-US" sz="1600" b="1" dirty="0" smtClean="0">
                <a:solidFill>
                  <a:srgbClr val="0000CC"/>
                </a:solidFill>
              </a:rPr>
              <a:t>Inflation: </a:t>
            </a:r>
            <a:r>
              <a:rPr lang="en-US" sz="1600" dirty="0" smtClean="0"/>
              <a:t>In economies experiencing rapid growth, high inflation often accompanies it. This means that if household incomes do not keep up with inflation, higher incomes may not actually improve standards of living over time. To adjust for inflation, it is important to consider the </a:t>
            </a:r>
            <a:r>
              <a:rPr lang="en-US" sz="1600" i="1" dirty="0" smtClean="0"/>
              <a:t>real economic growth per capita</a:t>
            </a:r>
            <a:r>
              <a:rPr lang="en-US" sz="1600" dirty="0" smtClean="0"/>
              <a:t> to determine how much better or worse off the typical household is from growth.</a:t>
            </a:r>
          </a:p>
          <a:p>
            <a:pPr marL="285750" indent="-285750">
              <a:buFont typeface="Arial" pitchFamily="34" charset="0"/>
              <a:buChar char="•"/>
            </a:pPr>
            <a:r>
              <a:rPr lang="en-US" sz="1600" b="1" dirty="0" smtClean="0">
                <a:solidFill>
                  <a:srgbClr val="0000CC"/>
                </a:solidFill>
              </a:rPr>
              <a:t>Structural unemployment: </a:t>
            </a:r>
            <a:r>
              <a:rPr lang="en-US" sz="1600" dirty="0" smtClean="0"/>
              <a:t>A common effect of growth in the era of globalization is large numbers of people becoming </a:t>
            </a:r>
            <a:r>
              <a:rPr lang="en-US" sz="1600" i="1" dirty="0" smtClean="0"/>
              <a:t>structurally unemployed</a:t>
            </a:r>
            <a:r>
              <a:rPr lang="en-US" sz="1600" dirty="0" smtClean="0"/>
              <a:t>, as certain skills are no longer demanded in rapidly growing economies. An example is the disappearance of manufacturing jobs in the West as Asian nations attracted most new investment by manufacturers due to lower labor costs.</a:t>
            </a:r>
          </a:p>
          <a:p>
            <a:pPr marL="285750" indent="-285750">
              <a:buFont typeface="Arial" pitchFamily="34" charset="0"/>
              <a:buChar char="•"/>
            </a:pPr>
            <a:r>
              <a:rPr lang="en-US" sz="1600" b="1" dirty="0" smtClean="0">
                <a:solidFill>
                  <a:srgbClr val="0000CC"/>
                </a:solidFill>
              </a:rPr>
              <a:t>Composition of output: </a:t>
            </a:r>
            <a:r>
              <a:rPr lang="en-US" sz="1600" dirty="0" smtClean="0"/>
              <a:t>If growth is primarily because of higher output in sectors that detract from human welfare (such as the weapons industry), then it may not make the typical household better off.</a:t>
            </a:r>
          </a:p>
          <a:p>
            <a:pPr marL="285750" indent="-285750">
              <a:buFont typeface="Arial" pitchFamily="34" charset="0"/>
              <a:buChar char="•"/>
            </a:pPr>
            <a:r>
              <a:rPr lang="en-US" sz="1600" b="1" dirty="0" smtClean="0">
                <a:solidFill>
                  <a:srgbClr val="0000CC"/>
                </a:solidFill>
              </a:rPr>
              <a:t>Unequal distribution of income: </a:t>
            </a:r>
            <a:r>
              <a:rPr lang="en-US" sz="1600" dirty="0" smtClean="0"/>
              <a:t>the benefits of growth may not be shared across all segments of society, particularly if the rich see incomes rise dramatically while the middle class stagnates.</a:t>
            </a:r>
            <a:endParaRPr lang="en-US" sz="1600" b="1" dirty="0"/>
          </a:p>
        </p:txBody>
      </p:sp>
      <p:sp>
        <p:nvSpPr>
          <p:cNvPr id="10" name="TextBox 9"/>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Economic Growth</a:t>
            </a:r>
            <a:endParaRPr lang="en-US" sz="1400" i="1" dirty="0">
              <a:latin typeface="Lucida Sans - 18"/>
            </a:endParaRPr>
          </a:p>
        </p:txBody>
      </p:sp>
    </p:spTree>
    <p:extLst>
      <p:ext uri="{BB962C8B-B14F-4D97-AF65-F5344CB8AC3E}">
        <p14:creationId xmlns:p14="http://schemas.microsoft.com/office/powerpoint/2010/main" val="33076393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109091"/>
          </a:xfrm>
          <a:prstGeom prst="rect">
            <a:avLst/>
          </a:prstGeom>
          <a:noFill/>
        </p:spPr>
        <p:txBody>
          <a:bodyPr wrap="square" rtlCol="0">
            <a:spAutoFit/>
          </a:bodyPr>
          <a:lstStyle/>
          <a:p>
            <a:r>
              <a:rPr lang="en-US" sz="2400" dirty="0" smtClean="0">
                <a:solidFill>
                  <a:srgbClr val="FF0000"/>
                </a:solidFill>
              </a:rPr>
              <a:t>Introduction to Equity of Income Distribution</a:t>
            </a:r>
          </a:p>
          <a:p>
            <a:r>
              <a:rPr lang="en-US" dirty="0" smtClean="0"/>
              <a:t>The final macroeconomic objective we will discuss is that of </a:t>
            </a:r>
            <a:r>
              <a:rPr lang="en-US" i="1" dirty="0" smtClean="0"/>
              <a:t>equity in the distribution of income</a:t>
            </a:r>
            <a:r>
              <a:rPr lang="en-US" dirty="0" smtClean="0"/>
              <a:t>. As mentioned on the previous slide, one of the possible consequences of economic growth in a free market economy is inequality in the distribution of income. </a:t>
            </a:r>
          </a:p>
          <a:p>
            <a:endParaRPr lang="en-US" sz="1200" b="1" dirty="0"/>
          </a:p>
          <a:p>
            <a:r>
              <a:rPr lang="en-US" b="1" dirty="0" smtClean="0">
                <a:solidFill>
                  <a:srgbClr val="0000CC"/>
                </a:solidFill>
              </a:rPr>
              <a:t>Equity versus Equality: </a:t>
            </a:r>
            <a:r>
              <a:rPr lang="en-US" dirty="0" smtClean="0"/>
              <a:t>There is a difference between these two terms.</a:t>
            </a:r>
          </a:p>
          <a:p>
            <a:pPr marL="285750" indent="-285750">
              <a:buFont typeface="Arial" pitchFamily="34" charset="0"/>
              <a:buChar char="•"/>
            </a:pPr>
            <a:r>
              <a:rPr lang="en-US" sz="1600" dirty="0" smtClean="0"/>
              <a:t>Equality in income distribution would mean that everyone earns the same amount, regardless of what skills he or she provides to the labor market. This was an objective of </a:t>
            </a:r>
            <a:r>
              <a:rPr lang="en-US" sz="1600" i="1" dirty="0" smtClean="0"/>
              <a:t>socialist economies</a:t>
            </a:r>
            <a:r>
              <a:rPr lang="en-US" sz="1600" dirty="0" smtClean="0"/>
              <a:t> based on the </a:t>
            </a:r>
            <a:r>
              <a:rPr lang="en-US" sz="1600" i="1" dirty="0" smtClean="0"/>
              <a:t>communist system</a:t>
            </a:r>
            <a:r>
              <a:rPr lang="en-US" sz="1600" dirty="0" smtClean="0"/>
              <a:t> of economics. This, however, is not an objective of a modern, market economy. </a:t>
            </a:r>
          </a:p>
          <a:p>
            <a:pPr marL="285750" indent="-285750">
              <a:buFont typeface="Arial" pitchFamily="34" charset="0"/>
              <a:buChar char="•"/>
            </a:pPr>
            <a:r>
              <a:rPr lang="en-US" sz="1600" dirty="0" smtClean="0"/>
              <a:t>Equity refers to </a:t>
            </a:r>
            <a:r>
              <a:rPr lang="en-US" sz="1600" i="1" dirty="0" smtClean="0"/>
              <a:t>fairness</a:t>
            </a:r>
            <a:r>
              <a:rPr lang="en-US" sz="1600" dirty="0" smtClean="0"/>
              <a:t> in the distribution of income. </a:t>
            </a:r>
          </a:p>
          <a:p>
            <a:pPr marL="742950" lvl="1" indent="-285750">
              <a:buFont typeface="Wingdings" pitchFamily="2" charset="2"/>
              <a:buChar char="Ø"/>
            </a:pPr>
            <a:r>
              <a:rPr lang="en-US" sz="1600" dirty="0" smtClean="0"/>
              <a:t>Increased </a:t>
            </a:r>
            <a:r>
              <a:rPr lang="en-US" sz="1600" i="1" dirty="0" smtClean="0"/>
              <a:t>fairness</a:t>
            </a:r>
            <a:r>
              <a:rPr lang="en-US" sz="1600" dirty="0" smtClean="0"/>
              <a:t> can be achieved through macroeconomic policies that, for example, place higher tax rates on higher income earners than on lower income earners, and </a:t>
            </a:r>
          </a:p>
          <a:p>
            <a:pPr marL="742950" lvl="1" indent="-285750">
              <a:buFont typeface="Wingdings" pitchFamily="2" charset="2"/>
              <a:buChar char="Ø"/>
            </a:pPr>
            <a:r>
              <a:rPr lang="en-US" sz="1600" dirty="0"/>
              <a:t>T</a:t>
            </a:r>
            <a:r>
              <a:rPr lang="en-US" sz="1600" dirty="0" smtClean="0"/>
              <a:t>hrough fiscal policies that redistribute the nation’s income through </a:t>
            </a:r>
            <a:r>
              <a:rPr lang="en-US" sz="1600" i="1" dirty="0" smtClean="0"/>
              <a:t>transfer payments</a:t>
            </a:r>
            <a:r>
              <a:rPr lang="en-US" sz="1600" dirty="0" smtClean="0"/>
              <a:t> and spending on </a:t>
            </a:r>
            <a:r>
              <a:rPr lang="en-US" sz="1600" i="1" dirty="0" smtClean="0"/>
              <a:t>public goods</a:t>
            </a:r>
            <a:r>
              <a:rPr lang="en-US" sz="1600" dirty="0" smtClean="0"/>
              <a:t> in a way that provides </a:t>
            </a:r>
            <a:r>
              <a:rPr lang="en-US" sz="1600" i="1" dirty="0" smtClean="0"/>
              <a:t>equal opportunity</a:t>
            </a:r>
            <a:r>
              <a:rPr lang="en-US" sz="1600" dirty="0" smtClean="0"/>
              <a:t> for all members of society to earn a decent income, greater equity can be promoted by the government.</a:t>
            </a:r>
            <a:endParaRPr lang="en-US" sz="1600" dirty="0"/>
          </a:p>
          <a:p>
            <a:endParaRPr lang="en-US" sz="1200" dirty="0" smtClean="0"/>
          </a:p>
          <a:p>
            <a:r>
              <a:rPr lang="en-US" b="1" dirty="0" smtClean="0"/>
              <a:t>Measuring Income Equality: </a:t>
            </a:r>
            <a:r>
              <a:rPr lang="en-US" dirty="0" smtClean="0"/>
              <a:t>To measure the income equality of a nation, economists use a model known as the </a:t>
            </a:r>
            <a:r>
              <a:rPr lang="en-US" i="1" dirty="0" smtClean="0"/>
              <a:t>Lorenz Curve</a:t>
            </a:r>
            <a:r>
              <a:rPr lang="en-US" dirty="0" smtClean="0"/>
              <a:t>, which shows the percentage of total income earned by the different segments of a nation’s population</a:t>
            </a:r>
            <a:endParaRPr lang="en-US" b="1" dirty="0" smtClean="0"/>
          </a:p>
        </p:txBody>
      </p:sp>
      <p:sp>
        <p:nvSpPr>
          <p:cNvPr id="8" name="TextBox 7"/>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39995119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Measuring Equality in Income Distribution</a:t>
            </a:r>
          </a:p>
          <a:p>
            <a:r>
              <a:rPr lang="en-US" dirty="0" smtClean="0"/>
              <a:t>The Lorenz Curve model plots the percentage of a nation’s total income against the percentage of the nation’s population, and thereby shows how much each </a:t>
            </a:r>
            <a:r>
              <a:rPr lang="en-US" i="1" dirty="0" smtClean="0"/>
              <a:t>quintile</a:t>
            </a:r>
            <a:r>
              <a:rPr lang="en-US" dirty="0" smtClean="0"/>
              <a:t> (or one fifth) of the population earns of the total income. Consider the table below:</a:t>
            </a:r>
          </a:p>
        </p:txBody>
      </p:sp>
      <p:graphicFrame>
        <p:nvGraphicFramePr>
          <p:cNvPr id="4" name="Table 3"/>
          <p:cNvGraphicFramePr>
            <a:graphicFrameLocks noGrp="1"/>
          </p:cNvGraphicFramePr>
          <p:nvPr>
            <p:extLst>
              <p:ext uri="{D42A27DB-BD31-4B8C-83A1-F6EECF244321}">
                <p14:modId xmlns:p14="http://schemas.microsoft.com/office/powerpoint/2010/main" val="2195175669"/>
              </p:ext>
            </p:extLst>
          </p:nvPr>
        </p:nvGraphicFramePr>
        <p:xfrm>
          <a:off x="-1120" y="1965960"/>
          <a:ext cx="9145122" cy="1653540"/>
        </p:xfrm>
        <a:graphic>
          <a:graphicData uri="http://schemas.openxmlformats.org/drawingml/2006/table">
            <a:tbl>
              <a:tblPr>
                <a:tableStyleId>{B301B821-A1FF-4177-AEE7-76D212191A09}</a:tableStyleId>
              </a:tblPr>
              <a:tblGrid>
                <a:gridCol w="1306446"/>
                <a:gridCol w="1306446"/>
                <a:gridCol w="1306446"/>
                <a:gridCol w="1306446"/>
                <a:gridCol w="1306446"/>
                <a:gridCol w="1306446"/>
                <a:gridCol w="1306446"/>
              </a:tblGrid>
              <a:tr h="275590">
                <a:tc>
                  <a:txBody>
                    <a:bodyPr/>
                    <a:lstStyle/>
                    <a:p>
                      <a:pPr marL="57150" marR="57150" algn="ctr" hangingPunct="0">
                        <a:spcBef>
                          <a:spcPts val="450"/>
                        </a:spcBef>
                        <a:spcAft>
                          <a:spcPts val="0"/>
                        </a:spcAft>
                      </a:pPr>
                      <a:r>
                        <a:rPr lang="en-US" sz="1100" b="1" kern="150" dirty="0" smtClean="0">
                          <a:solidFill>
                            <a:schemeClr val="bg1"/>
                          </a:solidFill>
                          <a:effectLst/>
                          <a:latin typeface="+mn-lt"/>
                          <a:ea typeface="+mn-ea"/>
                        </a:rPr>
                        <a:t>%</a:t>
                      </a:r>
                      <a:r>
                        <a:rPr lang="en-US" sz="1100" b="1" kern="150" baseline="0" dirty="0" smtClean="0">
                          <a:solidFill>
                            <a:schemeClr val="bg1"/>
                          </a:solidFill>
                          <a:effectLst/>
                          <a:latin typeface="+mn-lt"/>
                          <a:ea typeface="+mn-ea"/>
                        </a:rPr>
                        <a:t> of Population</a:t>
                      </a:r>
                      <a:endParaRPr lang="en-US" sz="11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c>
                  <a:txBody>
                    <a:bodyPr/>
                    <a:lstStyle/>
                    <a:p>
                      <a:pPr marL="57150" marR="57150" algn="ctr" hangingPunct="0">
                        <a:spcBef>
                          <a:spcPts val="450"/>
                        </a:spcBef>
                        <a:spcAft>
                          <a:spcPts val="0"/>
                        </a:spcAft>
                      </a:pPr>
                      <a:r>
                        <a:rPr lang="en-US" sz="1400" b="1" kern="150" dirty="0" smtClean="0">
                          <a:solidFill>
                            <a:schemeClr val="bg1"/>
                          </a:solidFill>
                          <a:effectLst/>
                        </a:rPr>
                        <a:t>Poorest</a:t>
                      </a:r>
                      <a:r>
                        <a:rPr lang="en-US" sz="1400" b="1" kern="150" baseline="0" dirty="0" smtClean="0">
                          <a:solidFill>
                            <a:schemeClr val="bg1"/>
                          </a:solidFill>
                          <a:effectLst/>
                        </a:rPr>
                        <a:t> </a:t>
                      </a:r>
                      <a:r>
                        <a:rPr lang="en-US" sz="1400" b="1" kern="150" dirty="0" smtClean="0">
                          <a:solidFill>
                            <a:schemeClr val="bg1"/>
                          </a:solidFill>
                          <a:effectLst/>
                        </a:rPr>
                        <a:t>20</a:t>
                      </a:r>
                      <a:r>
                        <a:rPr lang="en-US" sz="1400" b="1" kern="150" dirty="0">
                          <a:solidFill>
                            <a:schemeClr val="bg1"/>
                          </a:solidFill>
                          <a:effectLst/>
                        </a:rPr>
                        <a:t>%</a:t>
                      </a:r>
                      <a:endParaRPr lang="en-US" sz="14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c>
                  <a:txBody>
                    <a:bodyPr/>
                    <a:lstStyle/>
                    <a:p>
                      <a:pPr marL="57150" marR="57150" algn="ctr" hangingPunct="0">
                        <a:spcBef>
                          <a:spcPts val="450"/>
                        </a:spcBef>
                        <a:spcAft>
                          <a:spcPts val="0"/>
                        </a:spcAft>
                      </a:pPr>
                      <a:r>
                        <a:rPr lang="en-US" sz="1400" b="1" kern="150" dirty="0">
                          <a:solidFill>
                            <a:schemeClr val="bg1"/>
                          </a:solidFill>
                          <a:effectLst/>
                        </a:rPr>
                        <a:t>2nd 20%</a:t>
                      </a:r>
                      <a:endParaRPr lang="en-US" sz="14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c>
                  <a:txBody>
                    <a:bodyPr/>
                    <a:lstStyle/>
                    <a:p>
                      <a:pPr marL="57150" marR="57150" algn="ctr" hangingPunct="0">
                        <a:spcBef>
                          <a:spcPts val="450"/>
                        </a:spcBef>
                        <a:spcAft>
                          <a:spcPts val="0"/>
                        </a:spcAft>
                      </a:pPr>
                      <a:r>
                        <a:rPr lang="en-US" sz="1400" b="1" kern="150" dirty="0">
                          <a:solidFill>
                            <a:schemeClr val="bg1"/>
                          </a:solidFill>
                          <a:effectLst/>
                        </a:rPr>
                        <a:t>3rd 20%</a:t>
                      </a:r>
                      <a:endParaRPr lang="en-US" sz="14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c>
                  <a:txBody>
                    <a:bodyPr/>
                    <a:lstStyle/>
                    <a:p>
                      <a:pPr marL="57150" marR="57150" algn="ctr" hangingPunct="0">
                        <a:spcBef>
                          <a:spcPts val="450"/>
                        </a:spcBef>
                        <a:spcAft>
                          <a:spcPts val="0"/>
                        </a:spcAft>
                      </a:pPr>
                      <a:r>
                        <a:rPr lang="en-US" sz="1400" b="1" kern="150" dirty="0">
                          <a:solidFill>
                            <a:schemeClr val="bg1"/>
                          </a:solidFill>
                          <a:effectLst/>
                        </a:rPr>
                        <a:t>4th 20%</a:t>
                      </a:r>
                      <a:endParaRPr lang="en-US" sz="14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c>
                  <a:txBody>
                    <a:bodyPr/>
                    <a:lstStyle/>
                    <a:p>
                      <a:pPr marL="57150" marR="57150" algn="ctr" hangingPunct="0">
                        <a:spcBef>
                          <a:spcPts val="450"/>
                        </a:spcBef>
                        <a:spcAft>
                          <a:spcPts val="0"/>
                        </a:spcAft>
                      </a:pPr>
                      <a:r>
                        <a:rPr lang="en-US" sz="1400" b="1" kern="150" dirty="0" smtClean="0">
                          <a:solidFill>
                            <a:schemeClr val="bg1"/>
                          </a:solidFill>
                          <a:effectLst/>
                        </a:rPr>
                        <a:t>Riches 20</a:t>
                      </a:r>
                      <a:r>
                        <a:rPr lang="en-US" sz="1400" b="1" kern="150" dirty="0">
                          <a:solidFill>
                            <a:schemeClr val="bg1"/>
                          </a:solidFill>
                          <a:effectLst/>
                        </a:rPr>
                        <a:t>%</a:t>
                      </a:r>
                      <a:endParaRPr lang="en-US" sz="14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c>
                  <a:txBody>
                    <a:bodyPr/>
                    <a:lstStyle/>
                    <a:p>
                      <a:pPr marL="57150" marR="57150" algn="ctr" hangingPunct="0">
                        <a:spcBef>
                          <a:spcPts val="450"/>
                        </a:spcBef>
                        <a:spcAft>
                          <a:spcPts val="0"/>
                        </a:spcAft>
                      </a:pPr>
                      <a:r>
                        <a:rPr lang="en-US" sz="1400" b="1" kern="150" dirty="0" err="1">
                          <a:solidFill>
                            <a:schemeClr val="bg1"/>
                          </a:solidFill>
                          <a:effectLst/>
                        </a:rPr>
                        <a:t>Gini</a:t>
                      </a:r>
                      <a:r>
                        <a:rPr lang="en-US" sz="1400" b="1" kern="150" dirty="0">
                          <a:solidFill>
                            <a:schemeClr val="bg1"/>
                          </a:solidFill>
                          <a:effectLst/>
                        </a:rPr>
                        <a:t> Index </a:t>
                      </a:r>
                      <a:endParaRPr lang="en-US" sz="1400" b="1" kern="150" dirty="0">
                        <a:solidFill>
                          <a:schemeClr val="bg1"/>
                        </a:solidFill>
                        <a:effectLst/>
                        <a:latin typeface="Times New Roman"/>
                        <a:ea typeface="Times New Roman"/>
                      </a:endParaRPr>
                    </a:p>
                  </a:txBody>
                  <a:tcPr marL="28575" marR="28575" marT="28575" marB="28575">
                    <a:solidFill>
                      <a:schemeClr val="accent1">
                        <a:lumMod val="75000"/>
                      </a:schemeClr>
                    </a:solidFill>
                  </a:tcPr>
                </a:tc>
              </a:tr>
              <a:tr h="275590">
                <a:tc>
                  <a:txBody>
                    <a:bodyPr/>
                    <a:lstStyle/>
                    <a:p>
                      <a:pPr marL="57150" marR="57150" algn="ctr" hangingPunct="0">
                        <a:spcBef>
                          <a:spcPts val="450"/>
                        </a:spcBef>
                        <a:spcAft>
                          <a:spcPts val="0"/>
                        </a:spcAft>
                      </a:pPr>
                      <a:r>
                        <a:rPr lang="en-US" sz="1400" b="1" kern="150" dirty="0">
                          <a:solidFill>
                            <a:srgbClr val="FF0000"/>
                          </a:solidFill>
                          <a:effectLst/>
                        </a:rPr>
                        <a:t>Cambodia</a:t>
                      </a:r>
                      <a:endParaRPr lang="en-US" sz="1400" b="1" kern="150" dirty="0">
                        <a:solidFill>
                          <a:srgbClr val="FF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6.5%</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9.7%</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12.9%</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18.9%</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52%</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43</a:t>
                      </a:r>
                      <a:endParaRPr lang="en-US" sz="1400" kern="150">
                        <a:solidFill>
                          <a:srgbClr val="000000"/>
                        </a:solidFill>
                        <a:effectLst/>
                        <a:latin typeface="Times New Roman"/>
                        <a:ea typeface="Times New Roman"/>
                      </a:endParaRPr>
                    </a:p>
                  </a:txBody>
                  <a:tcPr marL="28575" marR="28575" marT="28575" marB="28575"/>
                </a:tc>
              </a:tr>
              <a:tr h="275590">
                <a:tc>
                  <a:txBody>
                    <a:bodyPr/>
                    <a:lstStyle/>
                    <a:p>
                      <a:pPr marL="57150" marR="57150" algn="ctr" hangingPunct="0">
                        <a:spcBef>
                          <a:spcPts val="450"/>
                        </a:spcBef>
                        <a:spcAft>
                          <a:spcPts val="0"/>
                        </a:spcAft>
                      </a:pPr>
                      <a:r>
                        <a:rPr lang="en-US" sz="1400" b="1" kern="150" dirty="0">
                          <a:solidFill>
                            <a:srgbClr val="FF0000"/>
                          </a:solidFill>
                          <a:effectLst/>
                        </a:rPr>
                        <a:t>Indonesia</a:t>
                      </a:r>
                      <a:endParaRPr lang="en-US" sz="1400" b="1" kern="150" dirty="0">
                        <a:solidFill>
                          <a:srgbClr val="FF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7.4%</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11%</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14.9%</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21.3%</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45.5%</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39.4</a:t>
                      </a:r>
                      <a:endParaRPr lang="en-US" sz="1400" kern="150">
                        <a:solidFill>
                          <a:srgbClr val="000000"/>
                        </a:solidFill>
                        <a:effectLst/>
                        <a:latin typeface="Times New Roman"/>
                        <a:ea typeface="Times New Roman"/>
                      </a:endParaRPr>
                    </a:p>
                  </a:txBody>
                  <a:tcPr marL="28575" marR="28575" marT="28575" marB="28575"/>
                </a:tc>
              </a:tr>
              <a:tr h="275590">
                <a:tc>
                  <a:txBody>
                    <a:bodyPr/>
                    <a:lstStyle/>
                    <a:p>
                      <a:pPr marL="57150" marR="57150" algn="ctr" hangingPunct="0">
                        <a:spcBef>
                          <a:spcPts val="450"/>
                        </a:spcBef>
                        <a:spcAft>
                          <a:spcPts val="0"/>
                        </a:spcAft>
                      </a:pPr>
                      <a:r>
                        <a:rPr lang="en-US" sz="1400" b="1" kern="150" dirty="0">
                          <a:solidFill>
                            <a:srgbClr val="FF0000"/>
                          </a:solidFill>
                          <a:effectLst/>
                        </a:rPr>
                        <a:t>Brazil</a:t>
                      </a:r>
                      <a:endParaRPr lang="en-US" sz="1400" b="1" kern="150" dirty="0">
                        <a:solidFill>
                          <a:srgbClr val="FF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3%</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6.9%</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11.8%</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19.6%</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58.7%</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56.7</a:t>
                      </a:r>
                      <a:endParaRPr lang="en-US" sz="1400" kern="150">
                        <a:solidFill>
                          <a:srgbClr val="000000"/>
                        </a:solidFill>
                        <a:effectLst/>
                        <a:latin typeface="Times New Roman"/>
                        <a:ea typeface="Times New Roman"/>
                      </a:endParaRPr>
                    </a:p>
                  </a:txBody>
                  <a:tcPr marL="28575" marR="28575" marT="28575" marB="28575"/>
                </a:tc>
              </a:tr>
              <a:tr h="275590">
                <a:tc>
                  <a:txBody>
                    <a:bodyPr/>
                    <a:lstStyle/>
                    <a:p>
                      <a:pPr marL="57150" marR="57150" algn="ctr" hangingPunct="0">
                        <a:spcBef>
                          <a:spcPts val="450"/>
                        </a:spcBef>
                        <a:spcAft>
                          <a:spcPts val="0"/>
                        </a:spcAft>
                      </a:pPr>
                      <a:r>
                        <a:rPr lang="en-US" sz="1400" b="1" kern="150" dirty="0">
                          <a:solidFill>
                            <a:srgbClr val="FF0000"/>
                          </a:solidFill>
                          <a:effectLst/>
                        </a:rPr>
                        <a:t>Vietnam</a:t>
                      </a:r>
                      <a:endParaRPr lang="en-US" sz="1400" b="1" kern="150" dirty="0">
                        <a:solidFill>
                          <a:srgbClr val="FF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7.1%</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10.8%</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15.2%</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21.6%</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45.4%</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37</a:t>
                      </a:r>
                      <a:endParaRPr lang="en-US" sz="1400" kern="150">
                        <a:solidFill>
                          <a:srgbClr val="000000"/>
                        </a:solidFill>
                        <a:effectLst/>
                        <a:latin typeface="Times New Roman"/>
                        <a:ea typeface="Times New Roman"/>
                      </a:endParaRPr>
                    </a:p>
                  </a:txBody>
                  <a:tcPr marL="28575" marR="28575" marT="28575" marB="28575"/>
                </a:tc>
              </a:tr>
              <a:tr h="275590">
                <a:tc>
                  <a:txBody>
                    <a:bodyPr/>
                    <a:lstStyle/>
                    <a:p>
                      <a:pPr marL="57150" marR="57150" algn="ctr" hangingPunct="0">
                        <a:spcBef>
                          <a:spcPts val="450"/>
                        </a:spcBef>
                        <a:spcAft>
                          <a:spcPts val="0"/>
                        </a:spcAft>
                      </a:pPr>
                      <a:r>
                        <a:rPr lang="en-US" sz="1400" b="1" kern="150" dirty="0">
                          <a:solidFill>
                            <a:srgbClr val="FF0000"/>
                          </a:solidFill>
                          <a:effectLst/>
                        </a:rPr>
                        <a:t>Turkey</a:t>
                      </a:r>
                      <a:endParaRPr lang="en-US" sz="1400" b="1" kern="150" dirty="0">
                        <a:solidFill>
                          <a:srgbClr val="FF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5.4%</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10.3%</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15.2%</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22%</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47.1%</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41</a:t>
                      </a:r>
                      <a:endParaRPr lang="en-US" sz="1400" kern="150" dirty="0">
                        <a:solidFill>
                          <a:srgbClr val="000000"/>
                        </a:solidFill>
                        <a:effectLst/>
                        <a:latin typeface="Times New Roman"/>
                        <a:ea typeface="Times New Roman"/>
                      </a:endParaRPr>
                    </a:p>
                  </a:txBody>
                  <a:tcPr marL="28575" marR="28575" marT="28575" marB="28575"/>
                </a:tc>
              </a:tr>
            </a:tbl>
          </a:graphicData>
        </a:graphic>
      </p:graphicFrame>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TextBox 11"/>
          <p:cNvSpPr txBox="1"/>
          <p:nvPr/>
        </p:nvSpPr>
        <p:spPr>
          <a:xfrm>
            <a:off x="0" y="3619500"/>
            <a:ext cx="9144000" cy="2092881"/>
          </a:xfrm>
          <a:prstGeom prst="rect">
            <a:avLst/>
          </a:prstGeom>
          <a:noFill/>
        </p:spPr>
        <p:txBody>
          <a:bodyPr wrap="square" rtlCol="0">
            <a:spAutoFit/>
          </a:bodyPr>
          <a:lstStyle/>
          <a:p>
            <a:r>
              <a:rPr lang="en-US" sz="1600" dirty="0" smtClean="0"/>
              <a:t>The table shows us the percentages of total income earned by each quintile of the populations of several countries. From this data we can observe:</a:t>
            </a:r>
          </a:p>
          <a:p>
            <a:pPr marL="285750" indent="-285750">
              <a:buFont typeface="Arial" pitchFamily="34" charset="0"/>
              <a:buChar char="•"/>
            </a:pPr>
            <a:r>
              <a:rPr lang="en-US" sz="1600" dirty="0" smtClean="0"/>
              <a:t>Brazil is the </a:t>
            </a:r>
            <a:r>
              <a:rPr lang="en-US" sz="1600" i="1" dirty="0" smtClean="0"/>
              <a:t>least equal country</a:t>
            </a:r>
            <a:r>
              <a:rPr lang="en-US" sz="1600" dirty="0" smtClean="0"/>
              <a:t> on the list, because the poorest people earn a smaller proportion of total income relative to the richest compared to any other country.</a:t>
            </a:r>
          </a:p>
          <a:p>
            <a:pPr marL="285750" indent="-285750">
              <a:buFont typeface="Arial" pitchFamily="34" charset="0"/>
              <a:buChar char="•"/>
            </a:pPr>
            <a:r>
              <a:rPr lang="en-US" sz="1600" dirty="0" smtClean="0"/>
              <a:t>Indonesia and Vietnam are the </a:t>
            </a:r>
            <a:r>
              <a:rPr lang="en-US" sz="1600" i="1" dirty="0" smtClean="0"/>
              <a:t>most equal countries</a:t>
            </a:r>
            <a:r>
              <a:rPr lang="en-US" sz="1600" dirty="0" smtClean="0"/>
              <a:t> on the list. The poorest 20% earn a larger proportion relative to the richest 20% compared to the other countries. </a:t>
            </a:r>
          </a:p>
          <a:p>
            <a:endParaRPr lang="en-US" sz="1050" dirty="0" smtClean="0"/>
          </a:p>
          <a:p>
            <a:pPr algn="ctr"/>
            <a:r>
              <a:rPr lang="en-US" sz="2000" i="1" dirty="0" smtClean="0">
                <a:solidFill>
                  <a:srgbClr val="FF0000"/>
                </a:solidFill>
              </a:rPr>
              <a:t>The data from the table can be plotted in a Lorenz Curve Diagram</a:t>
            </a:r>
            <a:endParaRPr lang="en-US" sz="2000" i="1" dirty="0">
              <a:solidFill>
                <a:srgbClr val="FF0000"/>
              </a:solidFill>
            </a:endParaRPr>
          </a:p>
        </p:txBody>
      </p:sp>
      <p:sp>
        <p:nvSpPr>
          <p:cNvPr id="14" name="TextBox 13"/>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8224718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Illustrating Income Distribution in a Lorenz Curve Model</a:t>
            </a:r>
          </a:p>
          <a:p>
            <a:r>
              <a:rPr lang="en-US" dirty="0" smtClean="0"/>
              <a:t>Let’s take one country from the table on the previous slide, Cambodia, and plot the data on a graph with the </a:t>
            </a:r>
            <a:r>
              <a:rPr lang="en-US" i="1" dirty="0" smtClean="0"/>
              <a:t>percentage of the population </a:t>
            </a:r>
            <a:r>
              <a:rPr lang="en-US" dirty="0" smtClean="0"/>
              <a:t>on the horizontal axis and </a:t>
            </a:r>
            <a:r>
              <a:rPr lang="en-US" i="1" dirty="0" smtClean="0"/>
              <a:t>cumulative percentage of total income</a:t>
            </a:r>
            <a:r>
              <a:rPr lang="en-US" dirty="0" smtClean="0"/>
              <a:t> on the vertical axis. This is our Lorenz Curve model</a:t>
            </a:r>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Picture 10"/>
          <p:cNvPicPr/>
          <p:nvPr/>
        </p:nvPicPr>
        <p:blipFill>
          <a:blip r:embed="rId3"/>
          <a:stretch>
            <a:fillRect/>
          </a:stretch>
        </p:blipFill>
        <p:spPr>
          <a:xfrm>
            <a:off x="-24868" y="1931557"/>
            <a:ext cx="4901668" cy="3749231"/>
          </a:xfrm>
          <a:prstGeom prst="rect">
            <a:avLst/>
          </a:prstGeom>
          <a:solidFill>
            <a:srgbClr val="FFFFFF"/>
          </a:solidFill>
          <a:ln>
            <a:noFill/>
            <a:prstDash/>
          </a:ln>
        </p:spPr>
      </p:pic>
      <p:sp>
        <p:nvSpPr>
          <p:cNvPr id="10" name="TextBox 9"/>
          <p:cNvSpPr txBox="1"/>
          <p:nvPr/>
        </p:nvSpPr>
        <p:spPr>
          <a:xfrm>
            <a:off x="4572000" y="2095500"/>
            <a:ext cx="4572000" cy="3323987"/>
          </a:xfrm>
          <a:prstGeom prst="rect">
            <a:avLst/>
          </a:prstGeom>
          <a:noFill/>
        </p:spPr>
        <p:txBody>
          <a:bodyPr wrap="square" rtlCol="0">
            <a:spAutoFit/>
          </a:bodyPr>
          <a:lstStyle/>
          <a:p>
            <a:r>
              <a:rPr lang="en-US" b="1" dirty="0" smtClean="0">
                <a:solidFill>
                  <a:srgbClr val="0000CC"/>
                </a:solidFill>
              </a:rPr>
              <a:t>The blue line is Cambodia’s Lorenz Curve:</a:t>
            </a:r>
            <a:endParaRPr lang="en-US" dirty="0" smtClean="0">
              <a:solidFill>
                <a:srgbClr val="0000CC"/>
              </a:solidFill>
            </a:endParaRPr>
          </a:p>
          <a:p>
            <a:pPr marL="285750" indent="-285750">
              <a:buFont typeface="Arial" pitchFamily="34" charset="0"/>
              <a:buChar char="•"/>
            </a:pPr>
            <a:r>
              <a:rPr lang="en-US" sz="1600" dirty="0" smtClean="0"/>
              <a:t>It shows that the poorest 20% earn just 6.5% of total income, while the riches 20% earn over 50% of income.</a:t>
            </a:r>
          </a:p>
          <a:p>
            <a:pPr marL="285750" indent="-285750">
              <a:buFont typeface="Arial" pitchFamily="34" charset="0"/>
              <a:buChar char="•"/>
            </a:pPr>
            <a:r>
              <a:rPr lang="en-US" sz="1600" dirty="0" smtClean="0"/>
              <a:t>The ‘line of equality’ is for comparison; a country with a Lorenz Curve along this line would be totally equal, with everyone earning the same amount. </a:t>
            </a:r>
          </a:p>
          <a:p>
            <a:pPr marL="285750" indent="-285750">
              <a:buFont typeface="Arial" pitchFamily="34" charset="0"/>
              <a:buChar char="•"/>
            </a:pPr>
            <a:r>
              <a:rPr lang="en-US" sz="1600" dirty="0" smtClean="0"/>
              <a:t>The further a country’s Lorenz Curve is from the line of equality, the more </a:t>
            </a:r>
            <a:r>
              <a:rPr lang="en-US" sz="1600" i="1" dirty="0" smtClean="0"/>
              <a:t>unequally </a:t>
            </a:r>
            <a:r>
              <a:rPr lang="en-US" sz="1600" dirty="0" smtClean="0"/>
              <a:t>income is distributed.</a:t>
            </a:r>
          </a:p>
          <a:p>
            <a:pPr marL="285750" indent="-285750">
              <a:buFont typeface="Arial" pitchFamily="34" charset="0"/>
              <a:buChar char="•"/>
            </a:pPr>
            <a:r>
              <a:rPr lang="en-US" sz="1600" dirty="0" smtClean="0"/>
              <a:t>The closer the Lorenz  Curve to the line of equality </a:t>
            </a:r>
            <a:r>
              <a:rPr lang="en-US" sz="1600" i="1" dirty="0" smtClean="0"/>
              <a:t>the more equally</a:t>
            </a:r>
            <a:r>
              <a:rPr lang="en-US" sz="1600" dirty="0" smtClean="0"/>
              <a:t> income is distributed.</a:t>
            </a:r>
            <a:endParaRPr lang="en-US" sz="1600" dirty="0"/>
          </a:p>
        </p:txBody>
      </p:sp>
      <p:sp>
        <p:nvSpPr>
          <p:cNvPr id="13" name="TextBox 12"/>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7044039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569660"/>
          </a:xfrm>
          <a:prstGeom prst="rect">
            <a:avLst/>
          </a:prstGeom>
          <a:noFill/>
        </p:spPr>
        <p:txBody>
          <a:bodyPr wrap="square" rtlCol="0">
            <a:spAutoFit/>
          </a:bodyPr>
          <a:lstStyle/>
          <a:p>
            <a:r>
              <a:rPr lang="en-US" sz="2400" dirty="0" smtClean="0">
                <a:solidFill>
                  <a:srgbClr val="FF0000"/>
                </a:solidFill>
              </a:rPr>
              <a:t>The </a:t>
            </a:r>
            <a:r>
              <a:rPr lang="en-US" sz="2400" dirty="0" err="1" smtClean="0">
                <a:solidFill>
                  <a:srgbClr val="FF0000"/>
                </a:solidFill>
              </a:rPr>
              <a:t>Gini</a:t>
            </a:r>
            <a:r>
              <a:rPr lang="en-US" sz="2400" dirty="0" smtClean="0">
                <a:solidFill>
                  <a:srgbClr val="FF0000"/>
                </a:solidFill>
              </a:rPr>
              <a:t> Coefficient as an Indicator of Income Inequality</a:t>
            </a:r>
          </a:p>
          <a:p>
            <a:r>
              <a:rPr lang="en-US" dirty="0" smtClean="0"/>
              <a:t>Because it would be inefficient to always draw a Lorenz Curve when comparing the levels of income equality across countries, economists have devised a numerical indicator of equality, known as the </a:t>
            </a:r>
            <a:r>
              <a:rPr lang="en-US" dirty="0" err="1" smtClean="0"/>
              <a:t>Gini</a:t>
            </a:r>
            <a:r>
              <a:rPr lang="en-US" dirty="0" smtClean="0"/>
              <a:t> Coefficient. </a:t>
            </a:r>
          </a:p>
          <a:p>
            <a:endParaRPr lang="en-US" dirty="0"/>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Picture 12"/>
          <p:cNvPicPr/>
          <p:nvPr/>
        </p:nvPicPr>
        <p:blipFill>
          <a:blip r:embed="rId3"/>
          <a:stretch>
            <a:fillRect/>
          </a:stretch>
        </p:blipFill>
        <p:spPr>
          <a:xfrm>
            <a:off x="4535750" y="1714500"/>
            <a:ext cx="4396690" cy="4000500"/>
          </a:xfrm>
          <a:prstGeom prst="rect">
            <a:avLst/>
          </a:prstGeom>
          <a:solidFill>
            <a:srgbClr val="FFFFFF"/>
          </a:solidFill>
          <a:ln>
            <a:noFill/>
            <a:prstDash/>
          </a:ln>
        </p:spPr>
      </p:pic>
      <p:sp>
        <p:nvSpPr>
          <p:cNvPr id="4" name="Rectangle 3"/>
          <p:cNvSpPr/>
          <p:nvPr/>
        </p:nvSpPr>
        <p:spPr>
          <a:xfrm>
            <a:off x="0" y="2019300"/>
            <a:ext cx="4688904" cy="3693319"/>
          </a:xfrm>
          <a:prstGeom prst="rect">
            <a:avLst/>
          </a:prstGeom>
        </p:spPr>
        <p:txBody>
          <a:bodyPr wrap="square">
            <a:spAutoFit/>
          </a:bodyPr>
          <a:lstStyle/>
          <a:p>
            <a:r>
              <a:rPr lang="en-US" b="1" dirty="0">
                <a:solidFill>
                  <a:srgbClr val="0000CC"/>
                </a:solidFill>
              </a:rPr>
              <a:t>The </a:t>
            </a:r>
            <a:r>
              <a:rPr lang="en-US" b="1" dirty="0" err="1">
                <a:solidFill>
                  <a:srgbClr val="0000CC"/>
                </a:solidFill>
              </a:rPr>
              <a:t>Gini</a:t>
            </a:r>
            <a:r>
              <a:rPr lang="en-US" b="1" dirty="0">
                <a:solidFill>
                  <a:srgbClr val="0000CC"/>
                </a:solidFill>
              </a:rPr>
              <a:t> Coefficient: </a:t>
            </a:r>
            <a:r>
              <a:rPr lang="en-US" dirty="0"/>
              <a:t>The ratio of the area below the line of equality and the Lorenz Curve and the entire area below the line of quality. </a:t>
            </a:r>
            <a:endParaRPr lang="en-US" dirty="0" smtClean="0"/>
          </a:p>
          <a:p>
            <a:pPr marL="285750" indent="-285750">
              <a:buFont typeface="Arial" pitchFamily="34" charset="0"/>
              <a:buChar char="•"/>
            </a:pPr>
            <a:r>
              <a:rPr lang="en-US" dirty="0" smtClean="0"/>
              <a:t>Notice that the further away the Lorenz Curve is from the line of equality, the greater A will be relative to B, therefore the higher the </a:t>
            </a:r>
            <a:r>
              <a:rPr lang="en-US" dirty="0" err="1" smtClean="0"/>
              <a:t>Gini</a:t>
            </a:r>
            <a:r>
              <a:rPr lang="en-US" dirty="0" smtClean="0"/>
              <a:t> Coefficient will be.</a:t>
            </a:r>
          </a:p>
          <a:p>
            <a:pPr marL="285750" indent="-285750">
              <a:buFont typeface="Arial" pitchFamily="34" charset="0"/>
              <a:buChar char="•"/>
            </a:pPr>
            <a:r>
              <a:rPr lang="en-US" dirty="0" smtClean="0"/>
              <a:t>The closer the curve to the line of equality, the smaller A will be relative to B, and the lower the </a:t>
            </a:r>
            <a:r>
              <a:rPr lang="en-US" dirty="0" err="1" smtClean="0"/>
              <a:t>Gini</a:t>
            </a:r>
            <a:r>
              <a:rPr lang="en-US" dirty="0" smtClean="0"/>
              <a:t> Coefficient will be.</a:t>
            </a:r>
          </a:p>
          <a:p>
            <a:pPr marL="285750" indent="-285750">
              <a:buFont typeface="Arial" pitchFamily="34" charset="0"/>
              <a:buChar char="•"/>
            </a:pPr>
            <a:r>
              <a:rPr lang="en-US" dirty="0" smtClean="0">
                <a:solidFill>
                  <a:srgbClr val="FF0000"/>
                </a:solidFill>
              </a:rPr>
              <a:t>The closer the coefficient is to ZERO, the </a:t>
            </a:r>
            <a:r>
              <a:rPr lang="en-US" i="1" dirty="0" smtClean="0">
                <a:solidFill>
                  <a:srgbClr val="FF0000"/>
                </a:solidFill>
              </a:rPr>
              <a:t>more equal</a:t>
            </a:r>
            <a:r>
              <a:rPr lang="en-US" dirty="0" smtClean="0">
                <a:solidFill>
                  <a:srgbClr val="FF0000"/>
                </a:solidFill>
              </a:rPr>
              <a:t> a country is. The closer it is to ONE, the </a:t>
            </a:r>
            <a:r>
              <a:rPr lang="en-US" i="1" dirty="0" smtClean="0">
                <a:solidFill>
                  <a:srgbClr val="FF0000"/>
                </a:solidFill>
              </a:rPr>
              <a:t>less equal </a:t>
            </a:r>
            <a:r>
              <a:rPr lang="en-US" dirty="0" smtClean="0">
                <a:solidFill>
                  <a:srgbClr val="FF0000"/>
                </a:solidFill>
              </a:rPr>
              <a:t>the country is</a:t>
            </a:r>
            <a:endParaRPr lang="en-US" dirty="0">
              <a:solidFill>
                <a:srgbClr val="FF0000"/>
              </a:solidFill>
            </a:endParaRPr>
          </a:p>
        </p:txBody>
      </p:sp>
      <p:sp>
        <p:nvSpPr>
          <p:cNvPr id="14" name="TextBox 13"/>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8322548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Comparing Income Distributions using Lorenz Curves</a:t>
            </a:r>
          </a:p>
          <a:p>
            <a:r>
              <a:rPr lang="en-US" dirty="0" smtClean="0"/>
              <a:t>By comparing the Lorenz Curves and </a:t>
            </a:r>
            <a:r>
              <a:rPr lang="en-US" dirty="0" err="1" smtClean="0"/>
              <a:t>Gini</a:t>
            </a:r>
            <a:r>
              <a:rPr lang="en-US" dirty="0" smtClean="0"/>
              <a:t> Coefficients of different countries, we can draw conclusions about the levels of income inequality.</a:t>
            </a:r>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Picture 9"/>
          <p:cNvPicPr/>
          <p:nvPr/>
        </p:nvPicPr>
        <p:blipFill>
          <a:blip r:embed="rId3"/>
          <a:stretch>
            <a:fillRect/>
          </a:stretch>
        </p:blipFill>
        <p:spPr>
          <a:xfrm>
            <a:off x="4343400" y="1790700"/>
            <a:ext cx="4724400" cy="3694481"/>
          </a:xfrm>
          <a:prstGeom prst="rect">
            <a:avLst/>
          </a:prstGeom>
          <a:solidFill>
            <a:srgbClr val="FFFFFF"/>
          </a:solidFill>
          <a:ln>
            <a:noFill/>
            <a:prstDash/>
          </a:ln>
        </p:spPr>
      </p:pic>
      <p:sp>
        <p:nvSpPr>
          <p:cNvPr id="4" name="TextBox 3"/>
          <p:cNvSpPr txBox="1"/>
          <p:nvPr/>
        </p:nvSpPr>
        <p:spPr>
          <a:xfrm>
            <a:off x="0" y="1712923"/>
            <a:ext cx="4572000" cy="3939540"/>
          </a:xfrm>
          <a:prstGeom prst="rect">
            <a:avLst/>
          </a:prstGeom>
          <a:noFill/>
        </p:spPr>
        <p:txBody>
          <a:bodyPr wrap="square" rtlCol="0">
            <a:spAutoFit/>
          </a:bodyPr>
          <a:lstStyle/>
          <a:p>
            <a:r>
              <a:rPr lang="en-US" b="1" dirty="0" smtClean="0"/>
              <a:t>From the Diagram, we can conclude:</a:t>
            </a:r>
          </a:p>
          <a:p>
            <a:pPr marL="285750" indent="-285750">
              <a:buFont typeface="Arial" pitchFamily="34" charset="0"/>
              <a:buChar char="•"/>
            </a:pPr>
            <a:r>
              <a:rPr lang="en-US" dirty="0" smtClean="0"/>
              <a:t>Sweden is the country in which income is distributed </a:t>
            </a:r>
            <a:r>
              <a:rPr lang="en-US" i="1" dirty="0" smtClean="0"/>
              <a:t>most evenly</a:t>
            </a:r>
            <a:r>
              <a:rPr lang="en-US" dirty="0" smtClean="0"/>
              <a:t>. </a:t>
            </a:r>
          </a:p>
          <a:p>
            <a:pPr marL="285750" indent="-285750">
              <a:buFont typeface="Arial" pitchFamily="34" charset="0"/>
              <a:buChar char="•"/>
            </a:pPr>
            <a:r>
              <a:rPr lang="en-US" dirty="0" smtClean="0"/>
              <a:t>South Africa is the country in which income is distributed </a:t>
            </a:r>
            <a:r>
              <a:rPr lang="en-US" i="1" dirty="0" smtClean="0"/>
              <a:t>least evenly.</a:t>
            </a:r>
            <a:endParaRPr lang="en-US" dirty="0" smtClean="0"/>
          </a:p>
          <a:p>
            <a:endParaRPr lang="en-US" sz="1200" dirty="0"/>
          </a:p>
          <a:p>
            <a:r>
              <a:rPr lang="en-US" b="1" dirty="0" smtClean="0">
                <a:solidFill>
                  <a:srgbClr val="0000CC"/>
                </a:solidFill>
              </a:rPr>
              <a:t>Sources of Income Inequality: </a:t>
            </a:r>
            <a:r>
              <a:rPr lang="en-US" dirty="0" smtClean="0"/>
              <a:t>Why would one country be more equal than another? </a:t>
            </a:r>
          </a:p>
          <a:p>
            <a:pPr marL="285750" indent="-285750">
              <a:buFont typeface="Arial" pitchFamily="34" charset="0"/>
              <a:buChar char="•"/>
            </a:pPr>
            <a:r>
              <a:rPr lang="en-US" sz="1600" dirty="0" smtClean="0"/>
              <a:t>The primary answer lies in the extent to which the government of Sweden promotes equity in income distribution compared to the government of South Africa. </a:t>
            </a:r>
          </a:p>
          <a:p>
            <a:pPr marL="285750" indent="-285750">
              <a:buFont typeface="Arial" pitchFamily="34" charset="0"/>
              <a:buChar char="•"/>
            </a:pPr>
            <a:r>
              <a:rPr lang="en-US" sz="1600" i="1" dirty="0" smtClean="0">
                <a:solidFill>
                  <a:srgbClr val="FF0000"/>
                </a:solidFill>
              </a:rPr>
              <a:t>Income inequality is a market failure, that without government intervention will be rampant in a free market economy.</a:t>
            </a:r>
            <a:endParaRPr lang="en-US" sz="1600" dirty="0" smtClean="0">
              <a:solidFill>
                <a:srgbClr val="FF0000"/>
              </a:solidFill>
            </a:endParaRPr>
          </a:p>
        </p:txBody>
      </p:sp>
      <p:sp>
        <p:nvSpPr>
          <p:cNvPr id="13" name="TextBox 12"/>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35399700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Relative versus Absolute Poverty</a:t>
            </a:r>
          </a:p>
          <a:p>
            <a:r>
              <a:rPr lang="en-US" dirty="0" smtClean="0"/>
              <a:t>Without certain government policies to promote equity, a free market economy will ultimately create a society in which there is vast gap between the richest and the poorest households. This will likely result in </a:t>
            </a:r>
            <a:r>
              <a:rPr lang="en-US" i="1" dirty="0" smtClean="0"/>
              <a:t>poverty, </a:t>
            </a:r>
            <a:r>
              <a:rPr lang="en-US" dirty="0" smtClean="0"/>
              <a:t>both </a:t>
            </a:r>
            <a:r>
              <a:rPr lang="en-US" i="1" dirty="0" smtClean="0"/>
              <a:t>relative poverty </a:t>
            </a:r>
            <a:r>
              <a:rPr lang="en-US" dirty="0" smtClean="0"/>
              <a:t>and in the poorest countries, </a:t>
            </a:r>
            <a:r>
              <a:rPr lang="en-US" i="1" dirty="0" smtClean="0"/>
              <a:t>absolute poverty</a:t>
            </a:r>
            <a:r>
              <a:rPr lang="en-US" dirty="0" smtClean="0"/>
              <a:t>.</a:t>
            </a:r>
          </a:p>
          <a:p>
            <a:endParaRPr lang="en-US" dirty="0"/>
          </a:p>
          <a:p>
            <a:r>
              <a:rPr lang="en-US" b="1" dirty="0" smtClean="0">
                <a:solidFill>
                  <a:srgbClr val="0000CC"/>
                </a:solidFill>
              </a:rPr>
              <a:t>Relative poverty: </a:t>
            </a:r>
            <a:r>
              <a:rPr lang="en-US" dirty="0" smtClean="0"/>
              <a:t>When certain households in a nation earn an income that makes them poor relative to the richer households in a nation. Relative poverty exists in even the richest countries, and while individuals may be able to afford the basic necessities of life, their standards of living will be significantly lower than the relatively rich within their societies.</a:t>
            </a:r>
          </a:p>
          <a:p>
            <a:endParaRPr lang="en-US" b="1" dirty="0"/>
          </a:p>
          <a:p>
            <a:r>
              <a:rPr lang="en-US" b="1" dirty="0" smtClean="0">
                <a:solidFill>
                  <a:srgbClr val="0000CC"/>
                </a:solidFill>
              </a:rPr>
              <a:t>Absolute poverty: </a:t>
            </a:r>
            <a:r>
              <a:rPr lang="en-US" dirty="0" smtClean="0"/>
              <a:t>When a household earns an income that is below a level that allows them to buy even the basic necessities of life (nutritious food, shelter, clothing, education and health). </a:t>
            </a:r>
          </a:p>
          <a:p>
            <a:pPr marL="285750" indent="-285750">
              <a:buFont typeface="Arial" pitchFamily="34" charset="0"/>
              <a:buChar char="•"/>
            </a:pPr>
            <a:r>
              <a:rPr lang="en-US" dirty="0" smtClean="0"/>
              <a:t>The World Bank defines the absolute poverty line as $2 per day. There are approximately 1 billion individuals in the world living in absolute poverty in 2012, mostly in Sub-Saharan Africa, parts of Central Asia and parts of Latin America. </a:t>
            </a:r>
          </a:p>
          <a:p>
            <a:pPr marL="285750" indent="-285750">
              <a:buFont typeface="Arial" pitchFamily="34" charset="0"/>
              <a:buChar char="•"/>
            </a:pPr>
            <a:r>
              <a:rPr lang="en-US" dirty="0" smtClean="0"/>
              <a:t>Unlike relative poverty, which exists everywhere, there is little or no absolute poverty in the more developed countries in the world. </a:t>
            </a:r>
            <a:endParaRPr lang="en-US" b="1" dirty="0" smtClean="0"/>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18434281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Role of Government in Promoting Equity - Taxes</a:t>
            </a:r>
          </a:p>
          <a:p>
            <a:r>
              <a:rPr lang="en-US" dirty="0" smtClean="0"/>
              <a:t>Certain government interventions in the free market can promote equity, or fairness, in a market economy, and thus, indirectly, reduce the level of income inequality in a nation. Policies include the taxes a government collects and the transfer payments and public goods it provides. </a:t>
            </a:r>
            <a:endParaRPr lang="en-US" b="1" dirty="0" smtClean="0"/>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31636028"/>
              </p:ext>
            </p:extLst>
          </p:nvPr>
        </p:nvGraphicFramePr>
        <p:xfrm>
          <a:off x="25730" y="2019301"/>
          <a:ext cx="9118270" cy="3627120"/>
        </p:xfrm>
        <a:graphic>
          <a:graphicData uri="http://schemas.openxmlformats.org/drawingml/2006/table">
            <a:tbl>
              <a:tblPr firstRow="1" bandRow="1">
                <a:tableStyleId>{5C22544A-7EE6-4342-B048-85BDC9FD1C3A}</a:tableStyleId>
              </a:tblPr>
              <a:tblGrid>
                <a:gridCol w="1269670"/>
                <a:gridCol w="7848600"/>
              </a:tblGrid>
              <a:tr h="304799">
                <a:tc gridSpan="2">
                  <a:txBody>
                    <a:bodyPr/>
                    <a:lstStyle/>
                    <a:p>
                      <a:pPr algn="ctr"/>
                      <a:r>
                        <a:rPr lang="en-US" sz="1800" b="1" dirty="0" smtClean="0"/>
                        <a:t>A tax can be either regressive, proportional or progressive:</a:t>
                      </a:r>
                    </a:p>
                  </a:txBody>
                  <a:tcPr/>
                </a:tc>
                <a:tc hMerge="1">
                  <a:txBody>
                    <a:bodyPr/>
                    <a:lstStyle/>
                    <a:p>
                      <a:endParaRPr lang="en-US" sz="1400" dirty="0"/>
                    </a:p>
                  </a:txBody>
                  <a:tcPr/>
                </a:tc>
              </a:tr>
              <a:tr h="1295399">
                <a:tc>
                  <a:txBody>
                    <a:bodyPr/>
                    <a:lstStyle/>
                    <a:p>
                      <a:pPr algn="ctr"/>
                      <a:r>
                        <a:rPr lang="en-US" sz="1600" b="1" dirty="0" smtClean="0">
                          <a:solidFill>
                            <a:srgbClr val="FF0000"/>
                          </a:solidFill>
                        </a:rPr>
                        <a:t>Regressive taxes</a:t>
                      </a:r>
                      <a:endParaRPr lang="en-US" sz="1600" dirty="0">
                        <a:solidFill>
                          <a:srgbClr val="FF0000"/>
                        </a:solidFill>
                      </a:endParaRPr>
                    </a:p>
                  </a:txBody>
                  <a:tcPr anchor="ctr"/>
                </a:tc>
                <a:tc>
                  <a:txBody>
                    <a:bodyPr/>
                    <a:lstStyle/>
                    <a:p>
                      <a:r>
                        <a:rPr lang="en-US" sz="1400" dirty="0" smtClean="0"/>
                        <a:t>A tax that consist of a larger percentage of poor household’s income than a rich household’s income.</a:t>
                      </a:r>
                    </a:p>
                    <a:p>
                      <a:pPr marL="285750" indent="-285750">
                        <a:buFont typeface="Arial" pitchFamily="34" charset="0"/>
                        <a:buChar char="•"/>
                      </a:pPr>
                      <a:r>
                        <a:rPr lang="en-US" sz="1400" dirty="0" smtClean="0"/>
                        <a:t>Indirect taxes are regressive: A tax on consumption of a particular percentage places a larger burden on a poor consumer than on a rich consumer. For example, a 10% tax on a $100 good is $10. To a poor household, $10 is a much bigger deal than to a rich household. </a:t>
                      </a:r>
                    </a:p>
                    <a:p>
                      <a:pPr marL="285750" indent="-285750">
                        <a:buFont typeface="Arial" pitchFamily="34" charset="0"/>
                        <a:buChar char="•"/>
                      </a:pPr>
                      <a:r>
                        <a:rPr lang="en-US" sz="1400" dirty="0" smtClean="0"/>
                        <a:t>A government that uses indirect taxes as its primary revenue source will actually </a:t>
                      </a:r>
                      <a:r>
                        <a:rPr lang="en-US" sz="1400" i="1" dirty="0" smtClean="0"/>
                        <a:t>worsen income inequality in society</a:t>
                      </a:r>
                      <a:r>
                        <a:rPr lang="en-US" sz="1400" dirty="0" smtClean="0"/>
                        <a:t> since they</a:t>
                      </a:r>
                      <a:r>
                        <a:rPr lang="en-US" sz="1400" baseline="0" dirty="0" smtClean="0"/>
                        <a:t> place a smaller burden on the rich than on the poor</a:t>
                      </a:r>
                      <a:r>
                        <a:rPr lang="en-US" sz="1400" dirty="0" smtClean="0"/>
                        <a:t>.</a:t>
                      </a: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FF0000"/>
                          </a:solidFill>
                        </a:rPr>
                        <a:t>Proportional taxes</a:t>
                      </a:r>
                    </a:p>
                  </a:txBody>
                  <a:tcPr anchor="ctr"/>
                </a:tc>
                <a:tc>
                  <a:txBody>
                    <a:bodyPr/>
                    <a:lstStyle/>
                    <a:p>
                      <a:r>
                        <a:rPr lang="en-US" sz="1400" dirty="0" smtClean="0"/>
                        <a:t>This is a tax that remains constant</a:t>
                      </a:r>
                      <a:r>
                        <a:rPr lang="en-US" sz="1400" baseline="0" dirty="0" smtClean="0"/>
                        <a:t> as a proportion of income as incomes increase. A direct tax (on income) may be a </a:t>
                      </a:r>
                      <a:r>
                        <a:rPr lang="en-US" sz="1400" i="1" baseline="0" dirty="0" smtClean="0"/>
                        <a:t>flat tax</a:t>
                      </a:r>
                      <a:r>
                        <a:rPr lang="en-US" sz="1400" i="0" baseline="0" dirty="0" smtClean="0"/>
                        <a:t>, for example, all households pay 15% of their income in tax, regardless of the income level. Proportional taxes do </a:t>
                      </a:r>
                      <a:r>
                        <a:rPr lang="en-US" sz="1400" i="1" baseline="0" dirty="0" smtClean="0"/>
                        <a:t>nothing</a:t>
                      </a:r>
                      <a:r>
                        <a:rPr lang="en-US" sz="1400" i="0" baseline="0" dirty="0" smtClean="0"/>
                        <a:t> to promote income equality, although they will not </a:t>
                      </a:r>
                      <a:r>
                        <a:rPr lang="en-US" sz="1400" i="1" baseline="0" dirty="0" smtClean="0"/>
                        <a:t>worsen inequality</a:t>
                      </a:r>
                      <a:endParaRPr lang="en-US" sz="1400" dirty="0"/>
                    </a:p>
                  </a:txBody>
                  <a:tcPr/>
                </a:tc>
              </a:tr>
              <a:tr h="370840">
                <a:tc>
                  <a:txBody>
                    <a:bodyPr/>
                    <a:lstStyle/>
                    <a:p>
                      <a:pPr algn="ctr"/>
                      <a:r>
                        <a:rPr lang="en-US" sz="1600" b="1" dirty="0" smtClean="0">
                          <a:solidFill>
                            <a:srgbClr val="FF0000"/>
                          </a:solidFill>
                        </a:rPr>
                        <a:t>Progressive</a:t>
                      </a:r>
                      <a:r>
                        <a:rPr lang="en-US" sz="1600" b="1" baseline="0" dirty="0" smtClean="0">
                          <a:solidFill>
                            <a:srgbClr val="FF0000"/>
                          </a:solidFill>
                        </a:rPr>
                        <a:t> taxes</a:t>
                      </a:r>
                      <a:endParaRPr lang="en-US" sz="1600" b="1" dirty="0">
                        <a:solidFill>
                          <a:srgbClr val="FF0000"/>
                        </a:solidFill>
                      </a:endParaRPr>
                    </a:p>
                  </a:txBody>
                  <a:tcPr anchor="ctr"/>
                </a:tc>
                <a:tc>
                  <a:txBody>
                    <a:bodyPr/>
                    <a:lstStyle/>
                    <a:p>
                      <a:r>
                        <a:rPr lang="en-US" sz="1400" dirty="0" smtClean="0"/>
                        <a:t>A tax that </a:t>
                      </a:r>
                      <a:r>
                        <a:rPr lang="en-US" sz="1400" i="1" dirty="0" smtClean="0"/>
                        <a:t>increases as a percentage of</a:t>
                      </a:r>
                      <a:r>
                        <a:rPr lang="en-US" sz="1400" i="1" baseline="0" dirty="0" smtClean="0"/>
                        <a:t> total income as income increases</a:t>
                      </a:r>
                      <a:r>
                        <a:rPr lang="en-US" sz="1400" i="0" baseline="0" dirty="0" smtClean="0"/>
                        <a:t>. For example, households earning $50,000 may pay only 10% in income tax, while those earning $250,000 may pay 35% in taxes. A progressive tax promotes </a:t>
                      </a:r>
                      <a:r>
                        <a:rPr lang="en-US" sz="1400" i="1" baseline="0" dirty="0" smtClean="0"/>
                        <a:t>greater income equality</a:t>
                      </a:r>
                      <a:r>
                        <a:rPr lang="en-US" sz="1400" i="0" baseline="0" dirty="0" smtClean="0"/>
                        <a:t> because those who can </a:t>
                      </a:r>
                      <a:r>
                        <a:rPr lang="en-US" sz="1400" i="1" baseline="0" dirty="0" smtClean="0"/>
                        <a:t>afford to pay the most</a:t>
                      </a:r>
                      <a:r>
                        <a:rPr lang="en-US" sz="1400" i="0" baseline="0" dirty="0" smtClean="0"/>
                        <a:t> do, and those whose incomes are lower and cannot afford to pay as much </a:t>
                      </a:r>
                      <a:r>
                        <a:rPr lang="en-US" sz="1400" i="1" baseline="0" dirty="0" smtClean="0"/>
                        <a:t>pay less, </a:t>
                      </a:r>
                      <a:r>
                        <a:rPr lang="en-US" sz="1400" i="0" baseline="0" dirty="0" smtClean="0"/>
                        <a:t>leaving poorer households with more disposable income to enable a higher standard of living.</a:t>
                      </a:r>
                      <a:endParaRPr lang="en-US" sz="1400" dirty="0"/>
                    </a:p>
                  </a:txBody>
                  <a:tcPr/>
                </a:tc>
              </a:tr>
            </a:tbl>
          </a:graphicData>
        </a:graphic>
      </p:graphicFrame>
      <p:sp>
        <p:nvSpPr>
          <p:cNvPr id="10" name="TextBox 9"/>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37078154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846659"/>
          </a:xfrm>
          <a:prstGeom prst="rect">
            <a:avLst/>
          </a:prstGeom>
          <a:noFill/>
        </p:spPr>
        <p:txBody>
          <a:bodyPr wrap="square" rtlCol="0">
            <a:spAutoFit/>
          </a:bodyPr>
          <a:lstStyle/>
          <a:p>
            <a:r>
              <a:rPr lang="en-US" sz="2400" dirty="0" smtClean="0">
                <a:solidFill>
                  <a:srgbClr val="FF0000"/>
                </a:solidFill>
              </a:rPr>
              <a:t>The Role of Government in Promoting Equity - Taxes</a:t>
            </a:r>
          </a:p>
          <a:p>
            <a:r>
              <a:rPr lang="en-US" dirty="0" smtClean="0"/>
              <a:t>A progressive income tax is the most proven method for reducing income inequality. It is not a coincidence that the </a:t>
            </a:r>
            <a:r>
              <a:rPr lang="en-US" i="1" dirty="0" smtClean="0"/>
              <a:t>most equal countries in the world (Sweden, Denmark, Norway, France, the Netherlands) </a:t>
            </a:r>
            <a:r>
              <a:rPr lang="en-US" dirty="0" smtClean="0"/>
              <a:t>have some of the </a:t>
            </a:r>
            <a:r>
              <a:rPr lang="en-US" i="1" dirty="0" smtClean="0"/>
              <a:t>most progressive tax systems</a:t>
            </a:r>
            <a:r>
              <a:rPr lang="en-US" dirty="0" smtClean="0"/>
              <a:t>. </a:t>
            </a:r>
            <a:r>
              <a:rPr lang="en-US" dirty="0"/>
              <a:t>Study the graph, which shows the amount of tax paid relative to income under the three systems: </a:t>
            </a:r>
          </a:p>
          <a:p>
            <a:endParaRPr lang="en-US" b="1" dirty="0" smtClean="0"/>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Picture 9"/>
          <p:cNvPicPr/>
          <p:nvPr/>
        </p:nvPicPr>
        <p:blipFill>
          <a:blip r:embed="rId3"/>
          <a:stretch>
            <a:fillRect/>
          </a:stretch>
        </p:blipFill>
        <p:spPr>
          <a:xfrm>
            <a:off x="1" y="2314422"/>
            <a:ext cx="3657599" cy="3210078"/>
          </a:xfrm>
          <a:prstGeom prst="rect">
            <a:avLst/>
          </a:prstGeom>
          <a:solidFill>
            <a:srgbClr val="FFFFFF"/>
          </a:solidFill>
          <a:ln>
            <a:noFill/>
            <a:prstDash/>
          </a:ln>
        </p:spPr>
      </p:pic>
      <p:sp>
        <p:nvSpPr>
          <p:cNvPr id="11" name="TextBox 10"/>
          <p:cNvSpPr txBox="1"/>
          <p:nvPr/>
        </p:nvSpPr>
        <p:spPr>
          <a:xfrm>
            <a:off x="3429000" y="2213670"/>
            <a:ext cx="5715000" cy="3539430"/>
          </a:xfrm>
          <a:prstGeom prst="rect">
            <a:avLst/>
          </a:prstGeom>
          <a:noFill/>
        </p:spPr>
        <p:txBody>
          <a:bodyPr wrap="square" rtlCol="0">
            <a:spAutoFit/>
          </a:bodyPr>
          <a:lstStyle/>
          <a:p>
            <a:pPr marL="285750" indent="-285750">
              <a:buFont typeface="Arial" pitchFamily="34" charset="0"/>
              <a:buChar char="•"/>
            </a:pPr>
            <a:r>
              <a:rPr lang="en-US" sz="1600" b="1" dirty="0" smtClean="0">
                <a:solidFill>
                  <a:srgbClr val="0000CC"/>
                </a:solidFill>
              </a:rPr>
              <a:t>Regressive taxes: </a:t>
            </a:r>
            <a:r>
              <a:rPr lang="en-US" sz="1600" dirty="0" smtClean="0"/>
              <a:t>Rich pay MORE total tax (since they consume more than the poor), but as a proportion of their income they pay LESS as their incomes rise (since richer households tend to save a larger proportion of their incomes than poor households)</a:t>
            </a:r>
          </a:p>
          <a:p>
            <a:pPr marL="285750" indent="-285750">
              <a:buFont typeface="Arial" pitchFamily="34" charset="0"/>
              <a:buChar char="•"/>
            </a:pPr>
            <a:r>
              <a:rPr lang="en-US" sz="1600" b="1" dirty="0" smtClean="0">
                <a:solidFill>
                  <a:srgbClr val="0000CC"/>
                </a:solidFill>
              </a:rPr>
              <a:t>Proportional taxes</a:t>
            </a:r>
            <a:r>
              <a:rPr lang="en-US" sz="1600" dirty="0" smtClean="0"/>
              <a:t>: Sometimes called ‘fair taxes’ because everyone pays the same percentage. But under such a system the tax system does not increase equality or provide greater equity through the government</a:t>
            </a:r>
          </a:p>
          <a:p>
            <a:pPr marL="285750" indent="-285750">
              <a:buFont typeface="Arial" pitchFamily="34" charset="0"/>
              <a:buChar char="•"/>
            </a:pPr>
            <a:r>
              <a:rPr lang="en-US" sz="1600" b="1" dirty="0" smtClean="0">
                <a:solidFill>
                  <a:srgbClr val="0000CC"/>
                </a:solidFill>
              </a:rPr>
              <a:t>Progressive taxes: </a:t>
            </a:r>
            <a:r>
              <a:rPr lang="en-US" sz="1600" dirty="0" smtClean="0"/>
              <a:t>Increase exponentially as income increases. Arguments against this say it discourages hard work, because the more income you earn, the more you have to pay in tax. But this system does the most to promote equity and equality in income distribution</a:t>
            </a:r>
          </a:p>
        </p:txBody>
      </p:sp>
      <p:sp>
        <p:nvSpPr>
          <p:cNvPr id="12" name="TextBox 11"/>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350749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738664"/>
          </a:xfrm>
          <a:prstGeom prst="rect">
            <a:avLst/>
          </a:prstGeom>
          <a:noFill/>
        </p:spPr>
        <p:txBody>
          <a:bodyPr wrap="square" rtlCol="0">
            <a:spAutoFit/>
          </a:bodyPr>
          <a:lstStyle/>
          <a:p>
            <a:r>
              <a:rPr lang="en-US" sz="2400" dirty="0" smtClean="0">
                <a:solidFill>
                  <a:srgbClr val="FF0000"/>
                </a:solidFill>
              </a:rPr>
              <a:t>Calculating the Unemployment Rate</a:t>
            </a:r>
          </a:p>
          <a:p>
            <a:r>
              <a:rPr lang="en-US" dirty="0" smtClean="0"/>
              <a:t>Consider the table below, which shows labor statistics for Brazil in 2010 and 2011.</a:t>
            </a:r>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val="483257954"/>
              </p:ext>
            </p:extLst>
          </p:nvPr>
        </p:nvGraphicFramePr>
        <p:xfrm>
          <a:off x="35496" y="1409700"/>
          <a:ext cx="9108504" cy="1320800"/>
        </p:xfrm>
        <a:graphic>
          <a:graphicData uri="http://schemas.openxmlformats.org/drawingml/2006/table">
            <a:tbl>
              <a:tblPr firstRow="1" bandRow="1">
                <a:tableStyleId>{5C22544A-7EE6-4342-B048-85BDC9FD1C3A}</a:tableStyleId>
              </a:tblPr>
              <a:tblGrid>
                <a:gridCol w="2277126"/>
                <a:gridCol w="2277126"/>
                <a:gridCol w="2277126"/>
                <a:gridCol w="2277126"/>
              </a:tblGrid>
              <a:tr h="370840">
                <a:tc>
                  <a:txBody>
                    <a:bodyPr/>
                    <a:lstStyle/>
                    <a:p>
                      <a:pPr algn="ctr"/>
                      <a:r>
                        <a:rPr lang="en-US" sz="1600" dirty="0" smtClean="0"/>
                        <a:t>Year</a:t>
                      </a:r>
                      <a:endParaRPr lang="en-US" sz="1600" dirty="0"/>
                    </a:p>
                  </a:txBody>
                  <a:tcPr anchor="ctr"/>
                </a:tc>
                <a:tc>
                  <a:txBody>
                    <a:bodyPr/>
                    <a:lstStyle/>
                    <a:p>
                      <a:pPr algn="ctr"/>
                      <a:r>
                        <a:rPr lang="en-US" sz="1600" dirty="0" smtClean="0"/>
                        <a:t>Total Population (millions)</a:t>
                      </a:r>
                      <a:endParaRPr lang="en-US" sz="1600" dirty="0"/>
                    </a:p>
                  </a:txBody>
                  <a:tcPr anchor="ctr"/>
                </a:tc>
                <a:tc>
                  <a:txBody>
                    <a:bodyPr/>
                    <a:lstStyle/>
                    <a:p>
                      <a:pPr algn="ctr"/>
                      <a:r>
                        <a:rPr lang="en-US" sz="1600" dirty="0" smtClean="0"/>
                        <a:t>Number of people Employed (million)</a:t>
                      </a:r>
                      <a:endParaRPr lang="en-US" sz="1600" dirty="0"/>
                    </a:p>
                  </a:txBody>
                  <a:tcPr anchor="ctr"/>
                </a:tc>
                <a:tc>
                  <a:txBody>
                    <a:bodyPr/>
                    <a:lstStyle/>
                    <a:p>
                      <a:pPr algn="ctr"/>
                      <a:r>
                        <a:rPr lang="en-US" sz="1600" dirty="0" smtClean="0"/>
                        <a:t>Number of people Unemployed (millions</a:t>
                      </a:r>
                      <a:endParaRPr lang="en-US" sz="1600" dirty="0"/>
                    </a:p>
                  </a:txBody>
                  <a:tcPr anchor="ctr"/>
                </a:tc>
              </a:tr>
              <a:tr h="370840">
                <a:tc>
                  <a:txBody>
                    <a:bodyPr/>
                    <a:lstStyle/>
                    <a:p>
                      <a:pPr algn="ctr"/>
                      <a:r>
                        <a:rPr lang="en-US" dirty="0" smtClean="0"/>
                        <a:t>2010</a:t>
                      </a:r>
                      <a:endParaRPr lang="en-US" dirty="0"/>
                    </a:p>
                  </a:txBody>
                  <a:tcPr anchor="ctr"/>
                </a:tc>
                <a:tc>
                  <a:txBody>
                    <a:bodyPr/>
                    <a:lstStyle/>
                    <a:p>
                      <a:pPr algn="ctr"/>
                      <a:r>
                        <a:rPr lang="en-US" dirty="0" smtClean="0"/>
                        <a:t>200</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13</a:t>
                      </a:r>
                      <a:endParaRPr lang="en-US" dirty="0"/>
                    </a:p>
                  </a:txBody>
                  <a:tcPr anchor="ctr"/>
                </a:tc>
              </a:tr>
              <a:tr h="370840">
                <a:tc>
                  <a:txBody>
                    <a:bodyPr/>
                    <a:lstStyle/>
                    <a:p>
                      <a:pPr algn="ctr"/>
                      <a:r>
                        <a:rPr lang="en-US" dirty="0" smtClean="0"/>
                        <a:t>2011</a:t>
                      </a:r>
                      <a:endParaRPr lang="en-US" dirty="0"/>
                    </a:p>
                  </a:txBody>
                  <a:tcPr anchor="ctr"/>
                </a:tc>
                <a:tc>
                  <a:txBody>
                    <a:bodyPr/>
                    <a:lstStyle/>
                    <a:p>
                      <a:pPr algn="ctr"/>
                      <a:r>
                        <a:rPr lang="en-US" dirty="0" smtClean="0"/>
                        <a:t>208</a:t>
                      </a:r>
                      <a:endParaRPr lang="en-US" dirty="0"/>
                    </a:p>
                  </a:txBody>
                  <a:tcPr anchor="ctr"/>
                </a:tc>
                <a:tc>
                  <a:txBody>
                    <a:bodyPr/>
                    <a:lstStyle/>
                    <a:p>
                      <a:pPr algn="ctr"/>
                      <a:r>
                        <a:rPr lang="en-US" dirty="0" smtClean="0"/>
                        <a:t>102</a:t>
                      </a:r>
                      <a:endParaRPr lang="en-US" dirty="0"/>
                    </a:p>
                  </a:txBody>
                  <a:tcPr anchor="ctr"/>
                </a:tc>
                <a:tc>
                  <a:txBody>
                    <a:bodyPr/>
                    <a:lstStyle/>
                    <a:p>
                      <a:pPr algn="ctr"/>
                      <a:r>
                        <a:rPr lang="en-US" dirty="0" smtClean="0"/>
                        <a:t>15</a:t>
                      </a:r>
                      <a:endParaRPr lang="en-US" dirty="0"/>
                    </a:p>
                  </a:txBody>
                  <a:tcPr anchor="ctr"/>
                </a:tc>
              </a:tr>
            </a:tbl>
          </a:graphicData>
        </a:graphic>
      </p:graphicFrame>
      <p:grpSp>
        <p:nvGrpSpPr>
          <p:cNvPr id="14" name="Group 13"/>
          <p:cNvGrpSpPr/>
          <p:nvPr/>
        </p:nvGrpSpPr>
        <p:grpSpPr>
          <a:xfrm>
            <a:off x="0" y="2705100"/>
            <a:ext cx="9144000" cy="2514600"/>
            <a:chOff x="0" y="2857500"/>
            <a:chExt cx="9144000" cy="2514600"/>
          </a:xfrm>
        </p:grpSpPr>
        <mc:AlternateContent xmlns:mc="http://schemas.openxmlformats.org/markup-compatibility/2006" xmlns:a14="http://schemas.microsoft.com/office/drawing/2010/main">
          <mc:Choice Requires="a14">
            <p:sp>
              <p:nvSpPr>
                <p:cNvPr id="8" name="TextBox 7"/>
                <p:cNvSpPr txBox="1"/>
                <p:nvPr/>
              </p:nvSpPr>
              <p:spPr>
                <a:xfrm>
                  <a:off x="0" y="2857500"/>
                  <a:ext cx="9144000" cy="2473754"/>
                </a:xfrm>
                <a:prstGeom prst="rect">
                  <a:avLst/>
                </a:prstGeom>
                <a:noFill/>
              </p:spPr>
              <p:txBody>
                <a:bodyPr wrap="square" rtlCol="0">
                  <a:spAutoFit/>
                </a:bodyPr>
                <a:lstStyle/>
                <a:p>
                  <a:r>
                    <a:rPr lang="en-US" sz="1600" b="1" dirty="0" smtClean="0"/>
                    <a:t>From this data, we can calculate the following:</a:t>
                  </a:r>
                </a:p>
                <a:p>
                  <a:pPr marL="285750" indent="-285750">
                    <a:buFont typeface="Arial" pitchFamily="34" charset="0"/>
                    <a:buChar char="•"/>
                  </a:pPr>
                  <a:r>
                    <a:rPr lang="en-US" sz="1600" b="1" dirty="0" smtClean="0">
                      <a:solidFill>
                        <a:srgbClr val="0000CC"/>
                      </a:solidFill>
                    </a:rPr>
                    <a:t>The Labor Force Participation Rate (LFPR):</a:t>
                  </a:r>
                  <a:r>
                    <a:rPr lang="en-US" sz="1600" dirty="0" smtClean="0"/>
                    <a:t> This is the percentage of the total population that is part of the labor force (either employed or unemployed)</a:t>
                  </a:r>
                </a:p>
                <a:p>
                  <a:pPr marL="742950" lvl="1" indent="-285750">
                    <a:buFont typeface="Wingdings" pitchFamily="2" charset="2"/>
                    <a:buChar char="Ø"/>
                  </a:pPr>
                  <a:r>
                    <a:rPr lang="en-US" sz="1600" dirty="0" smtClean="0"/>
                    <a:t>In 2010 = </a:t>
                  </a:r>
                  <a14:m>
                    <m:oMath xmlns:m="http://schemas.openxmlformats.org/officeDocument/2006/math">
                      <m:f>
                        <m:fPr>
                          <m:ctrlPr>
                            <a:rPr lang="en-US" sz="1600" i="1" smtClean="0">
                              <a:latin typeface="Cambria Math"/>
                            </a:rPr>
                          </m:ctrlPr>
                        </m:fPr>
                        <m:num>
                          <m:r>
                            <a:rPr lang="en-US" sz="1600" b="0" i="1" smtClean="0">
                              <a:latin typeface="Cambria Math"/>
                            </a:rPr>
                            <m:t>113</m:t>
                          </m:r>
                        </m:num>
                        <m:den>
                          <m:r>
                            <a:rPr lang="en-US" sz="1600" b="0" i="1" smtClean="0">
                              <a:latin typeface="Cambria Math"/>
                            </a:rPr>
                            <m:t>200</m:t>
                          </m:r>
                        </m:den>
                      </m:f>
                      <m:r>
                        <a:rPr lang="en-US" sz="1600" i="1" smtClean="0">
                          <a:latin typeface="Cambria Math"/>
                          <a:ea typeface="Cambria Math"/>
                        </a:rPr>
                        <m:t>×</m:t>
                      </m:r>
                      <m:r>
                        <a:rPr lang="en-US" sz="1600" b="0" i="1" smtClean="0">
                          <a:latin typeface="Cambria Math"/>
                          <a:ea typeface="Cambria Math"/>
                        </a:rPr>
                        <m:t>100=</m:t>
                      </m:r>
                      <m:r>
                        <a:rPr lang="en-US" sz="1600" b="1" i="1" smtClean="0">
                          <a:solidFill>
                            <a:srgbClr val="FF0000"/>
                          </a:solidFill>
                          <a:latin typeface="Cambria Math"/>
                          <a:ea typeface="Cambria Math"/>
                        </a:rPr>
                        <m:t>𝟓𝟔</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𝟓</m:t>
                      </m:r>
                      <m:r>
                        <a:rPr lang="en-US" sz="1600" b="1" i="1" smtClean="0">
                          <a:solidFill>
                            <a:srgbClr val="FF0000"/>
                          </a:solidFill>
                          <a:latin typeface="Cambria Math"/>
                          <a:ea typeface="Cambria Math"/>
                        </a:rPr>
                        <m:t>%</m:t>
                      </m:r>
                    </m:oMath>
                  </a14:m>
                  <a:endParaRPr lang="en-US" sz="1600" b="1" dirty="0" smtClean="0">
                    <a:solidFill>
                      <a:srgbClr val="FF0000"/>
                    </a:solidFill>
                    <a:ea typeface="Cambria Math"/>
                  </a:endParaRPr>
                </a:p>
                <a:p>
                  <a:pPr marL="742950" lvl="1" indent="-285750">
                    <a:buFont typeface="Wingdings" pitchFamily="2" charset="2"/>
                    <a:buChar char="Ø"/>
                  </a:pPr>
                  <a:r>
                    <a:rPr lang="en-US" sz="1600" dirty="0" smtClean="0"/>
                    <a:t>In 2011 = </a:t>
                  </a:r>
                  <a14:m>
                    <m:oMath xmlns:m="http://schemas.openxmlformats.org/officeDocument/2006/math">
                      <m:f>
                        <m:fPr>
                          <m:ctrlPr>
                            <a:rPr lang="en-US" sz="1600" i="1" smtClean="0">
                              <a:latin typeface="Cambria Math"/>
                            </a:rPr>
                          </m:ctrlPr>
                        </m:fPr>
                        <m:num>
                          <m:r>
                            <a:rPr lang="en-US" sz="1600" b="0" i="1" smtClean="0">
                              <a:latin typeface="Cambria Math"/>
                            </a:rPr>
                            <m:t>117</m:t>
                          </m:r>
                        </m:num>
                        <m:den>
                          <m:r>
                            <a:rPr lang="en-US" sz="1600" b="0" i="1" smtClean="0">
                              <a:latin typeface="Cambria Math"/>
                            </a:rPr>
                            <m:t>208</m:t>
                          </m:r>
                        </m:den>
                      </m:f>
                      <m:r>
                        <a:rPr lang="en-US" sz="1600" i="1" smtClean="0">
                          <a:latin typeface="Cambria Math"/>
                          <a:ea typeface="Cambria Math"/>
                        </a:rPr>
                        <m:t>×</m:t>
                      </m:r>
                      <m:r>
                        <a:rPr lang="en-US" sz="1600" b="0" i="1" smtClean="0">
                          <a:latin typeface="Cambria Math"/>
                          <a:ea typeface="Cambria Math"/>
                        </a:rPr>
                        <m:t>100=</m:t>
                      </m:r>
                      <m:r>
                        <a:rPr lang="en-US" sz="1600" b="1" i="1" smtClean="0">
                          <a:solidFill>
                            <a:srgbClr val="FF0000"/>
                          </a:solidFill>
                          <a:latin typeface="Cambria Math"/>
                          <a:ea typeface="Cambria Math"/>
                        </a:rPr>
                        <m:t>𝟓𝟔</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𝟐𝟓</m:t>
                      </m:r>
                      <m:r>
                        <a:rPr lang="en-US" sz="1600" b="1" i="1" smtClean="0">
                          <a:solidFill>
                            <a:srgbClr val="FF0000"/>
                          </a:solidFill>
                          <a:latin typeface="Cambria Math"/>
                          <a:ea typeface="Cambria Math"/>
                        </a:rPr>
                        <m:t>%</m:t>
                      </m:r>
                    </m:oMath>
                  </a14:m>
                  <a:endParaRPr lang="en-US" sz="1600" b="1" dirty="0" smtClean="0">
                    <a:solidFill>
                      <a:srgbClr val="FF0000"/>
                    </a:solidFill>
                  </a:endParaRPr>
                </a:p>
                <a:p>
                  <a:pPr marL="285750" indent="-285750">
                    <a:buFont typeface="Arial" pitchFamily="34" charset="0"/>
                    <a:buChar char="•"/>
                  </a:pPr>
                  <a:r>
                    <a:rPr lang="en-US" sz="1600" b="1" dirty="0" smtClean="0">
                      <a:solidFill>
                        <a:srgbClr val="0000CC"/>
                      </a:solidFill>
                    </a:rPr>
                    <a:t>The Unemployment Rate: </a:t>
                  </a:r>
                  <a:r>
                    <a:rPr lang="en-US" sz="1600" dirty="0" smtClean="0"/>
                    <a:t>The percentage of the labor force that is unemployed</a:t>
                  </a:r>
                </a:p>
                <a:p>
                  <a:pPr marL="742950" lvl="1" indent="-285750">
                    <a:buFont typeface="Wingdings" pitchFamily="2" charset="2"/>
                    <a:buChar char="Ø"/>
                  </a:pPr>
                  <a:r>
                    <a:rPr lang="en-US" sz="1600" dirty="0" smtClean="0"/>
                    <a:t>In 2010 = </a:t>
                  </a:r>
                  <a14:m>
                    <m:oMath xmlns:m="http://schemas.openxmlformats.org/officeDocument/2006/math">
                      <m:f>
                        <m:fPr>
                          <m:ctrlPr>
                            <a:rPr lang="en-US" sz="1600" i="1" smtClean="0">
                              <a:latin typeface="Cambria Math"/>
                            </a:rPr>
                          </m:ctrlPr>
                        </m:fPr>
                        <m:num>
                          <m:r>
                            <a:rPr lang="en-US" sz="1600" b="0" i="1" smtClean="0">
                              <a:latin typeface="Cambria Math"/>
                            </a:rPr>
                            <m:t>13</m:t>
                          </m:r>
                        </m:num>
                        <m:den>
                          <m:r>
                            <a:rPr lang="en-US" sz="1600" b="0" i="1" smtClean="0">
                              <a:latin typeface="Cambria Math"/>
                            </a:rPr>
                            <m:t>113</m:t>
                          </m:r>
                        </m:den>
                      </m:f>
                      <m:r>
                        <a:rPr lang="en-US" sz="1600" i="1" smtClean="0">
                          <a:latin typeface="Cambria Math"/>
                          <a:ea typeface="Cambria Math"/>
                        </a:rPr>
                        <m:t>×</m:t>
                      </m:r>
                      <m:r>
                        <a:rPr lang="en-US" sz="1600" b="0" i="1" smtClean="0">
                          <a:latin typeface="Cambria Math"/>
                          <a:ea typeface="Cambria Math"/>
                        </a:rPr>
                        <m:t>100=</m:t>
                      </m:r>
                      <m:r>
                        <a:rPr lang="en-US" sz="1600" b="1" i="1" smtClean="0">
                          <a:solidFill>
                            <a:srgbClr val="FF0000"/>
                          </a:solidFill>
                          <a:latin typeface="Cambria Math"/>
                          <a:ea typeface="Cambria Math"/>
                        </a:rPr>
                        <m:t>𝟏𝟏</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𝟓</m:t>
                      </m:r>
                      <m:r>
                        <a:rPr lang="en-US" sz="1600" b="1" i="1" smtClean="0">
                          <a:solidFill>
                            <a:srgbClr val="FF0000"/>
                          </a:solidFill>
                          <a:latin typeface="Cambria Math"/>
                          <a:ea typeface="Cambria Math"/>
                        </a:rPr>
                        <m:t>%</m:t>
                      </m:r>
                    </m:oMath>
                  </a14:m>
                  <a:endParaRPr lang="en-US" sz="1600" b="1" dirty="0" smtClean="0">
                    <a:solidFill>
                      <a:srgbClr val="FF0000"/>
                    </a:solidFill>
                    <a:ea typeface="Cambria Math"/>
                  </a:endParaRPr>
                </a:p>
                <a:p>
                  <a:pPr marL="742950" lvl="1" indent="-285750">
                    <a:buFont typeface="Wingdings" pitchFamily="2" charset="2"/>
                    <a:buChar char="Ø"/>
                  </a:pPr>
                  <a:r>
                    <a:rPr lang="en-US" sz="1600" dirty="0" smtClean="0"/>
                    <a:t>In 2011 = </a:t>
                  </a:r>
                  <a14:m>
                    <m:oMath xmlns:m="http://schemas.openxmlformats.org/officeDocument/2006/math">
                      <m:f>
                        <m:fPr>
                          <m:ctrlPr>
                            <a:rPr lang="en-US" sz="1600" i="1" smtClean="0">
                              <a:latin typeface="Cambria Math"/>
                            </a:rPr>
                          </m:ctrlPr>
                        </m:fPr>
                        <m:num>
                          <m:r>
                            <a:rPr lang="en-US" sz="1600" b="0" i="1" smtClean="0">
                              <a:latin typeface="Cambria Math"/>
                            </a:rPr>
                            <m:t>17</m:t>
                          </m:r>
                        </m:num>
                        <m:den>
                          <m:r>
                            <a:rPr lang="en-US" sz="1600" b="0" i="1" smtClean="0">
                              <a:latin typeface="Cambria Math"/>
                            </a:rPr>
                            <m:t>117</m:t>
                          </m:r>
                        </m:den>
                      </m:f>
                      <m:r>
                        <a:rPr lang="en-US" sz="1600" i="1" smtClean="0">
                          <a:latin typeface="Cambria Math"/>
                          <a:ea typeface="Cambria Math"/>
                        </a:rPr>
                        <m:t>×</m:t>
                      </m:r>
                      <m:r>
                        <a:rPr lang="en-US" sz="1600" b="0" i="1" smtClean="0">
                          <a:latin typeface="Cambria Math"/>
                          <a:ea typeface="Cambria Math"/>
                        </a:rPr>
                        <m:t>100=</m:t>
                      </m:r>
                      <m:r>
                        <a:rPr lang="en-US" sz="1600" b="1" i="1" smtClean="0">
                          <a:solidFill>
                            <a:srgbClr val="FF0000"/>
                          </a:solidFill>
                          <a:latin typeface="Cambria Math"/>
                          <a:ea typeface="Cambria Math"/>
                        </a:rPr>
                        <m:t>𝟏𝟒</m:t>
                      </m:r>
                      <m:r>
                        <a:rPr lang="en-US" sz="1600" b="1" i="1" smtClean="0">
                          <a:solidFill>
                            <a:srgbClr val="FF0000"/>
                          </a:solidFill>
                          <a:latin typeface="Cambria Math"/>
                          <a:ea typeface="Cambria Math"/>
                        </a:rPr>
                        <m:t>.</m:t>
                      </m:r>
                      <m:r>
                        <a:rPr lang="en-US" sz="1600" b="1" i="1" smtClean="0">
                          <a:solidFill>
                            <a:srgbClr val="FF0000"/>
                          </a:solidFill>
                          <a:latin typeface="Cambria Math"/>
                          <a:ea typeface="Cambria Math"/>
                        </a:rPr>
                        <m:t>𝟓</m:t>
                      </m:r>
                      <m:r>
                        <a:rPr lang="en-US" sz="1600" b="1" i="1" smtClean="0">
                          <a:solidFill>
                            <a:srgbClr val="FF0000"/>
                          </a:solidFill>
                          <a:latin typeface="Cambria Math"/>
                          <a:ea typeface="Cambria Math"/>
                        </a:rPr>
                        <m:t>%</m:t>
                      </m:r>
                    </m:oMath>
                  </a14:m>
                  <a:endParaRPr lang="en-US" sz="1600" b="1"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2857500"/>
                  <a:ext cx="9144000" cy="2473754"/>
                </a:xfrm>
                <a:prstGeom prst="rect">
                  <a:avLst/>
                </a:prstGeom>
                <a:blipFill rotWithShape="1">
                  <a:blip r:embed="rId3"/>
                  <a:stretch>
                    <a:fillRect l="-333" t="-739" b="-246"/>
                  </a:stretch>
                </a:blipFill>
              </p:spPr>
              <p:txBody>
                <a:bodyPr/>
                <a:lstStyle/>
                <a:p>
                  <a:r>
                    <a:rPr lang="en-US">
                      <a:noFill/>
                    </a:rPr>
                    <a:t> </a:t>
                  </a:r>
                </a:p>
              </p:txBody>
            </p:sp>
          </mc:Fallback>
        </mc:AlternateContent>
        <p:sp>
          <p:nvSpPr>
            <p:cNvPr id="10" name="Right Brace 9"/>
            <p:cNvSpPr/>
            <p:nvPr/>
          </p:nvSpPr>
          <p:spPr>
            <a:xfrm>
              <a:off x="3527884" y="3619500"/>
              <a:ext cx="282116" cy="68580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1" name="TextBox 10"/>
            <p:cNvSpPr txBox="1"/>
            <p:nvPr/>
          </p:nvSpPr>
          <p:spPr>
            <a:xfrm>
              <a:off x="3886200" y="3642836"/>
              <a:ext cx="4953000" cy="738664"/>
            </a:xfrm>
            <a:prstGeom prst="rect">
              <a:avLst/>
            </a:prstGeom>
            <a:solidFill>
              <a:schemeClr val="accent2">
                <a:lumMod val="20000"/>
                <a:lumOff val="80000"/>
              </a:schemeClr>
            </a:solidFill>
          </p:spPr>
          <p:txBody>
            <a:bodyPr wrap="square" rtlCol="0">
              <a:spAutoFit/>
            </a:bodyPr>
            <a:lstStyle/>
            <a:p>
              <a:r>
                <a:rPr lang="en-US" sz="1400" i="1" dirty="0" smtClean="0"/>
                <a:t>The LFPR fell, indicating that of the total population, a smaller percentage was working or trying to find work in 2011. May be an indication of a weak labor market</a:t>
              </a:r>
              <a:endParaRPr lang="en-US" sz="1400" i="1" dirty="0"/>
            </a:p>
          </p:txBody>
        </p:sp>
        <p:sp>
          <p:nvSpPr>
            <p:cNvPr id="12" name="Right Brace 11"/>
            <p:cNvSpPr/>
            <p:nvPr/>
          </p:nvSpPr>
          <p:spPr>
            <a:xfrm>
              <a:off x="3429000" y="4610100"/>
              <a:ext cx="282116" cy="685800"/>
            </a:xfrm>
            <a:prstGeom prst="rightBrace">
              <a:avLst/>
            </a:prstGeom>
            <a:ln w="1905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3810000" y="4633436"/>
              <a:ext cx="4953000" cy="738664"/>
            </a:xfrm>
            <a:prstGeom prst="rect">
              <a:avLst/>
            </a:prstGeom>
            <a:solidFill>
              <a:schemeClr val="accent1">
                <a:lumMod val="20000"/>
                <a:lumOff val="80000"/>
              </a:schemeClr>
            </a:solidFill>
          </p:spPr>
          <p:txBody>
            <a:bodyPr wrap="square" rtlCol="0">
              <a:spAutoFit/>
            </a:bodyPr>
            <a:lstStyle/>
            <a:p>
              <a:r>
                <a:rPr lang="en-US" sz="1400" i="1" dirty="0" smtClean="0"/>
                <a:t>The UR increased, indicating that it was harder to find a job in 2011 than in 2010. Even though more people are employed, there are even more unemployed</a:t>
              </a:r>
              <a:endParaRPr lang="en-US" sz="1400" i="1" dirty="0"/>
            </a:p>
          </p:txBody>
        </p:sp>
      </p:grpSp>
      <p:sp>
        <p:nvSpPr>
          <p:cNvPr id="15" name="TextBox 14"/>
          <p:cNvSpPr txBox="1"/>
          <p:nvPr/>
        </p:nvSpPr>
        <p:spPr>
          <a:xfrm>
            <a:off x="0" y="5168325"/>
            <a:ext cx="9144000" cy="584775"/>
          </a:xfrm>
          <a:prstGeom prst="rect">
            <a:avLst/>
          </a:prstGeom>
          <a:noFill/>
        </p:spPr>
        <p:txBody>
          <a:bodyPr wrap="square" rtlCol="0">
            <a:spAutoFit/>
          </a:bodyPr>
          <a:lstStyle/>
          <a:p>
            <a:pPr algn="ctr"/>
            <a:r>
              <a:rPr lang="en-US" sz="1600" i="1" dirty="0" smtClean="0">
                <a:solidFill>
                  <a:srgbClr val="FF0000"/>
                </a:solidFill>
              </a:rPr>
              <a:t>The data here indicates that Brazil’s economy may have entered a recession in 2011. AD is not great enough to fully employ the available labor force in the country.</a:t>
            </a:r>
            <a:endParaRPr lang="en-US" sz="1600" i="1" dirty="0">
              <a:solidFill>
                <a:srgbClr val="FF0000"/>
              </a:solidFill>
            </a:endParaRPr>
          </a:p>
        </p:txBody>
      </p:sp>
      <p:sp>
        <p:nvSpPr>
          <p:cNvPr id="16" name="TextBox 15"/>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p:spTree>
    <p:extLst>
      <p:ext uri="{BB962C8B-B14F-4D97-AF65-F5344CB8AC3E}">
        <p14:creationId xmlns:p14="http://schemas.microsoft.com/office/powerpoint/2010/main" val="42286737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The Role of Government in Promoting Equity – Transfer Payments</a:t>
            </a:r>
          </a:p>
          <a:p>
            <a:r>
              <a:rPr lang="en-US" dirty="0" smtClean="0"/>
              <a:t>The method a government uses to collect taxes (direct or indirect, regressive or progressive) only provides us with half the explanation of how government can promote equity. The other half of the equation is how the government </a:t>
            </a:r>
            <a:r>
              <a:rPr lang="en-US" i="1" dirty="0" smtClean="0"/>
              <a:t>spends its money</a:t>
            </a:r>
            <a:r>
              <a:rPr lang="en-US" dirty="0" smtClean="0"/>
              <a:t>. </a:t>
            </a:r>
          </a:p>
          <a:p>
            <a:endParaRPr lang="en-US" sz="1100" dirty="0"/>
          </a:p>
          <a:p>
            <a:r>
              <a:rPr lang="en-US" b="1" dirty="0" smtClean="0">
                <a:solidFill>
                  <a:srgbClr val="0000CC"/>
                </a:solidFill>
              </a:rPr>
              <a:t>Transfer payments: </a:t>
            </a:r>
            <a:r>
              <a:rPr lang="en-US" dirty="0"/>
              <a:t>A transfer payment is a payment from the government to an individual for which no good or service is exchanged, rather income is redistributed from one group to another. </a:t>
            </a:r>
            <a:endParaRPr lang="en-US" dirty="0" smtClean="0"/>
          </a:p>
          <a:p>
            <a:pPr marL="285750" indent="-285750">
              <a:buFont typeface="Arial" pitchFamily="34" charset="0"/>
              <a:buChar char="•"/>
            </a:pPr>
            <a:r>
              <a:rPr lang="en-US" dirty="0" smtClean="0"/>
              <a:t>The government’s provision of transfer payments is intended primarily to provide greater equity through increased opportunities for low income households. </a:t>
            </a:r>
          </a:p>
          <a:p>
            <a:pPr marL="285750" indent="-285750">
              <a:buFont typeface="Arial" pitchFamily="34" charset="0"/>
              <a:buChar char="•"/>
            </a:pPr>
            <a:r>
              <a:rPr lang="en-US" dirty="0" smtClean="0"/>
              <a:t>Examples of equity-enhancing transfer payments include:</a:t>
            </a:r>
          </a:p>
          <a:p>
            <a:pPr marL="742950" lvl="1" indent="-285750">
              <a:buFont typeface="Wingdings" pitchFamily="2" charset="2"/>
              <a:buChar char="Ø"/>
            </a:pPr>
            <a:r>
              <a:rPr lang="en-US" sz="1600" b="1" dirty="0" smtClean="0">
                <a:solidFill>
                  <a:srgbClr val="FF0000"/>
                </a:solidFill>
              </a:rPr>
              <a:t>Unemployment benefits: </a:t>
            </a:r>
            <a:r>
              <a:rPr lang="en-US" sz="1600" dirty="0" smtClean="0"/>
              <a:t>To limit the fall in income experienced by individuals who lose their jobs</a:t>
            </a:r>
            <a:endParaRPr lang="en-US" sz="1600" b="1" dirty="0" smtClean="0"/>
          </a:p>
          <a:p>
            <a:pPr marL="742950" lvl="1" indent="-285750">
              <a:buFont typeface="Wingdings" pitchFamily="2" charset="2"/>
              <a:buChar char="Ø"/>
            </a:pPr>
            <a:r>
              <a:rPr lang="en-US" sz="1600" b="1" dirty="0" smtClean="0">
                <a:solidFill>
                  <a:srgbClr val="FF0000"/>
                </a:solidFill>
              </a:rPr>
              <a:t>Social Security: </a:t>
            </a:r>
            <a:r>
              <a:rPr lang="en-US" sz="1600" dirty="0" smtClean="0"/>
              <a:t>To provide income to individuals in old age; reduces poverty among elderly</a:t>
            </a:r>
            <a:endParaRPr lang="en-US" sz="1600" b="1" dirty="0" smtClean="0"/>
          </a:p>
          <a:p>
            <a:pPr marL="742950" lvl="1" indent="-285750">
              <a:buFont typeface="Wingdings" pitchFamily="2" charset="2"/>
              <a:buChar char="Ø"/>
            </a:pPr>
            <a:r>
              <a:rPr lang="en-US" sz="1600" b="1" dirty="0" smtClean="0">
                <a:solidFill>
                  <a:srgbClr val="FF0000"/>
                </a:solidFill>
              </a:rPr>
              <a:t>Nutritional subsidies: </a:t>
            </a:r>
            <a:r>
              <a:rPr lang="en-US" sz="1600" dirty="0" smtClean="0"/>
              <a:t>To help low income households afford healthier food and improve health</a:t>
            </a:r>
            <a:endParaRPr lang="en-US" sz="1600" b="1" dirty="0" smtClean="0"/>
          </a:p>
          <a:p>
            <a:pPr marL="742950" lvl="1" indent="-285750">
              <a:buFont typeface="Wingdings" pitchFamily="2" charset="2"/>
              <a:buChar char="Ø"/>
            </a:pPr>
            <a:r>
              <a:rPr lang="en-US" sz="1600" b="1" dirty="0" smtClean="0">
                <a:solidFill>
                  <a:srgbClr val="FF0000"/>
                </a:solidFill>
              </a:rPr>
              <a:t>Educational subsidies: </a:t>
            </a:r>
            <a:r>
              <a:rPr lang="en-US" sz="1600" dirty="0" smtClean="0"/>
              <a:t>To help low income households afford a college education</a:t>
            </a:r>
            <a:endParaRPr lang="en-US" sz="1600" b="1" dirty="0" smtClean="0"/>
          </a:p>
          <a:p>
            <a:pPr marL="742950" lvl="1" indent="-285750">
              <a:buFont typeface="Wingdings" pitchFamily="2" charset="2"/>
              <a:buChar char="Ø"/>
            </a:pPr>
            <a:r>
              <a:rPr lang="en-US" sz="1600" b="1" dirty="0" smtClean="0">
                <a:solidFill>
                  <a:srgbClr val="FF0000"/>
                </a:solidFill>
              </a:rPr>
              <a:t>Health care subsidies: </a:t>
            </a:r>
            <a:r>
              <a:rPr lang="en-US" sz="1600" dirty="0" smtClean="0"/>
              <a:t>To reduce the cost of health care for lower income individuals</a:t>
            </a:r>
            <a:endParaRPr lang="en-US" sz="1600" b="1" dirty="0" smtClean="0"/>
          </a:p>
          <a:p>
            <a:pPr marL="742950" lvl="1" indent="-285750">
              <a:buFont typeface="Wingdings" pitchFamily="2" charset="2"/>
              <a:buChar char="Ø"/>
            </a:pPr>
            <a:r>
              <a:rPr lang="en-US" sz="1600" b="1" dirty="0" smtClean="0">
                <a:solidFill>
                  <a:srgbClr val="FF0000"/>
                </a:solidFill>
              </a:rPr>
              <a:t>Welfare benefits: </a:t>
            </a:r>
            <a:r>
              <a:rPr lang="en-US" sz="1600" dirty="0" smtClean="0"/>
              <a:t>To provide the poorest of households with an income so they can purchase the basic necessities</a:t>
            </a:r>
            <a:endParaRPr lang="en-US" sz="1600" b="1" dirty="0" smtClean="0"/>
          </a:p>
        </p:txBody>
      </p:sp>
      <p:sp>
        <p:nvSpPr>
          <p:cNvPr id="8" name="Rectangle 1"/>
          <p:cNvSpPr>
            <a:spLocks noChangeArrowheads="1"/>
          </p:cNvSpPr>
          <p:nvPr/>
        </p:nvSpPr>
        <p:spPr bwMode="auto">
          <a:xfrm>
            <a:off x="16002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TextBox 11"/>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Income Distribution</a:t>
            </a:r>
            <a:endParaRPr lang="en-US" sz="1400" i="1" dirty="0">
              <a:latin typeface="Lucida Sans - 18"/>
            </a:endParaRPr>
          </a:p>
        </p:txBody>
      </p:sp>
    </p:spTree>
    <p:extLst>
      <p:ext uri="{BB962C8B-B14F-4D97-AF65-F5344CB8AC3E}">
        <p14:creationId xmlns:p14="http://schemas.microsoft.com/office/powerpoint/2010/main" val="3251458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Types of Unemployment</a:t>
            </a:r>
          </a:p>
          <a:p>
            <a:r>
              <a:rPr lang="en-US" dirty="0" smtClean="0"/>
              <a:t>Unemployment may take several forms, and arise from different macroeconomic conditions. The table below introduces the different types of unemployment and identifies their causes.</a:t>
            </a:r>
            <a:endParaRPr lang="en-US" b="1" dirty="0" smtClean="0"/>
          </a:p>
        </p:txBody>
      </p:sp>
      <p:graphicFrame>
        <p:nvGraphicFramePr>
          <p:cNvPr id="16" name="Table 15"/>
          <p:cNvGraphicFramePr>
            <a:graphicFrameLocks noGrp="1"/>
          </p:cNvGraphicFramePr>
          <p:nvPr>
            <p:extLst>
              <p:ext uri="{D42A27DB-BD31-4B8C-83A1-F6EECF244321}">
                <p14:modId xmlns:p14="http://schemas.microsoft.com/office/powerpoint/2010/main" val="683105311"/>
              </p:ext>
            </p:extLst>
          </p:nvPr>
        </p:nvGraphicFramePr>
        <p:xfrm>
          <a:off x="0" y="1790700"/>
          <a:ext cx="9144000" cy="3904610"/>
        </p:xfrm>
        <a:graphic>
          <a:graphicData uri="http://schemas.openxmlformats.org/drawingml/2006/table">
            <a:tbl>
              <a:tblPr firstRow="1" bandRow="1">
                <a:tableStyleId>{BC89EF96-8CEA-46FF-86C4-4CE0E7609802}</a:tableStyleId>
              </a:tblPr>
              <a:tblGrid>
                <a:gridCol w="2308169"/>
                <a:gridCol w="6835831"/>
              </a:tblGrid>
              <a:tr h="2999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rPr>
                        <a:t>Types of Unemployment</a:t>
                      </a:r>
                      <a:endParaRPr lang="en-US" sz="1600" b="1" dirty="0">
                        <a:solidFill>
                          <a:schemeClr val="tx1"/>
                        </a:solidFill>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Definition and Causes</a:t>
                      </a:r>
                      <a:endParaRPr lang="en-US" sz="1600" b="1" dirty="0">
                        <a:solidFill>
                          <a:srgbClr val="FF0000"/>
                        </a:solidFill>
                      </a:endParaRPr>
                    </a:p>
                  </a:txBody>
                  <a:tcPr marT="38100" marB="38100" anchor="ctr"/>
                </a:tc>
              </a:tr>
              <a:tr h="6713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rPr>
                        <a:t>Frictional</a:t>
                      </a:r>
                      <a:r>
                        <a:rPr lang="en-US" sz="1800" b="1" baseline="0" dirty="0" smtClean="0">
                          <a:solidFill>
                            <a:srgbClr val="FF0000"/>
                          </a:solidFill>
                        </a:rPr>
                        <a:t> Unemployment</a:t>
                      </a:r>
                      <a:endParaRPr lang="en-US" sz="1800" b="1" dirty="0">
                        <a:solidFill>
                          <a:srgbClr val="FF0000"/>
                        </a:solidFill>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Frictional or seasonal unemployment consists of those searching for jobs or waiting to take jobs soon; it is regarded as somewhat desirable, because it indicates that there is mobility as people change or seek jobs.</a:t>
                      </a:r>
                      <a:endParaRPr lang="en-US" sz="1400" dirty="0"/>
                    </a:p>
                  </a:txBody>
                  <a:tcPr marT="38100" marB="38100" anchor="ctr"/>
                </a:tc>
              </a:tr>
              <a:tr h="12415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rPr>
                        <a:t>Structural</a:t>
                      </a:r>
                      <a:r>
                        <a:rPr lang="en-US" sz="1800" b="1" baseline="0" dirty="0" smtClean="0">
                          <a:solidFill>
                            <a:srgbClr val="FF0000"/>
                          </a:solidFill>
                        </a:rPr>
                        <a:t> Unemployment</a:t>
                      </a:r>
                      <a:endParaRPr lang="en-US" sz="1800" b="1" dirty="0">
                        <a:solidFill>
                          <a:srgbClr val="FF0000"/>
                        </a:solidFill>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Unemployment arising due to changes in the structure of demand for labor; e.g., when certain skills become obsolete or geographic distribution of jobs changes; examples, Glass blowers were replaced by bottle-making machines., Oil-field workers were displaced when oil demand fell in 1980s, Airline mergers displaced many airline workers in 1980s.,Foreign competition has led to downsizing in U.S. industry and loss of jobs.</a:t>
                      </a:r>
                      <a:endParaRPr lang="en-US" sz="1400" dirty="0"/>
                    </a:p>
                  </a:txBody>
                  <a:tcPr marT="38100" marB="38100" anchor="ctr"/>
                </a:tc>
              </a:tr>
              <a:tr h="8494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rPr>
                        <a:t>Cyclical</a:t>
                      </a:r>
                      <a:r>
                        <a:rPr lang="en-US" sz="1800" b="1" baseline="0" dirty="0" smtClean="0">
                          <a:solidFill>
                            <a:srgbClr val="FF0000"/>
                          </a:solidFill>
                        </a:rPr>
                        <a:t> Unemployment</a:t>
                      </a:r>
                      <a:endParaRPr lang="en-US" sz="1800" b="1" dirty="0">
                        <a:solidFill>
                          <a:srgbClr val="FF0000"/>
                        </a:solidFill>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Unemployment</a:t>
                      </a:r>
                      <a:r>
                        <a:rPr lang="en-US" sz="1400" baseline="0" dirty="0" smtClean="0"/>
                        <a:t> </a:t>
                      </a:r>
                      <a:r>
                        <a:rPr lang="en-US" sz="1400" dirty="0" smtClean="0"/>
                        <a:t>caused by the recession phase of the business cycle;</a:t>
                      </a:r>
                      <a:r>
                        <a:rPr lang="en-US" sz="1400" baseline="0" dirty="0" smtClean="0"/>
                        <a:t> </a:t>
                      </a:r>
                      <a:r>
                        <a:rPr lang="en-US" sz="1400" dirty="0" smtClean="0"/>
                        <a:t>sometimes called demand deficient unemployment. Cyclical unemployment is cause by a fall in demand for the nation's output, which causes a loss of jobs in the economy.</a:t>
                      </a:r>
                      <a:endParaRPr lang="en-US" sz="1400" dirty="0">
                        <a:solidFill>
                          <a:schemeClr val="tx1"/>
                        </a:solidFill>
                      </a:endParaRPr>
                    </a:p>
                  </a:txBody>
                  <a:tcPr marT="38100" marB="38100" anchor="ctr"/>
                </a:tc>
              </a:tr>
              <a:tr h="67138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rPr>
                        <a:t>The Natural Rate of Unemployment (NRU): </a:t>
                      </a:r>
                      <a:r>
                        <a:rPr lang="en-US" sz="1400" b="0" dirty="0" smtClean="0">
                          <a:solidFill>
                            <a:schemeClr val="tx1"/>
                          </a:solidFill>
                        </a:rPr>
                        <a:t>An economy producing at its </a:t>
                      </a:r>
                      <a:r>
                        <a:rPr lang="en-US" sz="1400" b="0" i="1" dirty="0" smtClean="0">
                          <a:solidFill>
                            <a:schemeClr val="tx1"/>
                          </a:solidFill>
                        </a:rPr>
                        <a:t>full employment level</a:t>
                      </a:r>
                      <a:r>
                        <a:rPr lang="en-US" sz="1400" b="0" i="0" dirty="0" smtClean="0">
                          <a:solidFill>
                            <a:schemeClr val="tx1"/>
                          </a:solidFill>
                        </a:rPr>
                        <a:t> is expected to have only frictional</a:t>
                      </a:r>
                      <a:r>
                        <a:rPr lang="en-US" sz="1400" b="0" i="0" baseline="0" dirty="0" smtClean="0">
                          <a:solidFill>
                            <a:schemeClr val="tx1"/>
                          </a:solidFill>
                        </a:rPr>
                        <a:t> and structural unemployment. If an economy has cyclical unemployment, it is in a recession and producing </a:t>
                      </a:r>
                      <a:r>
                        <a:rPr lang="en-US" sz="1400" b="0" i="1" baseline="0" dirty="0" smtClean="0">
                          <a:solidFill>
                            <a:schemeClr val="tx1"/>
                          </a:solidFill>
                        </a:rPr>
                        <a:t>below its  full employment output level.</a:t>
                      </a:r>
                      <a:endParaRPr lang="en-US" sz="1400" b="1" dirty="0">
                        <a:solidFill>
                          <a:schemeClr val="tx1"/>
                        </a:solidFill>
                      </a:endParaRPr>
                    </a:p>
                  </a:txBody>
                  <a:tcPr marT="38100" marB="38100" anchor="ct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dirty="0">
                        <a:solidFill>
                          <a:schemeClr val="tx1"/>
                        </a:solidFill>
                      </a:endParaRPr>
                    </a:p>
                  </a:txBody>
                  <a:tcPr marT="38100" marB="38100" anchor="ctr"/>
                </a:tc>
              </a:tr>
            </a:tbl>
          </a:graphicData>
        </a:graphic>
      </p:graphicFrame>
      <p:sp>
        <p:nvSpPr>
          <p:cNvPr id="17" name="TextBox 16"/>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p:spTree>
    <p:extLst>
      <p:ext uri="{BB962C8B-B14F-4D97-AF65-F5344CB8AC3E}">
        <p14:creationId xmlns:p14="http://schemas.microsoft.com/office/powerpoint/2010/main" val="1042116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047536"/>
          </a:xfrm>
          <a:prstGeom prst="rect">
            <a:avLst/>
          </a:prstGeom>
          <a:noFill/>
        </p:spPr>
        <p:txBody>
          <a:bodyPr wrap="square" rtlCol="0">
            <a:spAutoFit/>
          </a:bodyPr>
          <a:lstStyle/>
          <a:p>
            <a:r>
              <a:rPr lang="en-US" sz="2400" dirty="0" smtClean="0">
                <a:solidFill>
                  <a:srgbClr val="FF0000"/>
                </a:solidFill>
              </a:rPr>
              <a:t>Causes of Unemployment</a:t>
            </a:r>
          </a:p>
          <a:p>
            <a:r>
              <a:rPr lang="en-US" dirty="0" smtClean="0"/>
              <a:t>Unemployment can be caused generally by two factors: Either a </a:t>
            </a:r>
            <a:r>
              <a:rPr lang="en-US" i="1" dirty="0" smtClean="0"/>
              <a:t>decrease in aggregate demand</a:t>
            </a:r>
            <a:r>
              <a:rPr lang="en-US" dirty="0" smtClean="0"/>
              <a:t> or by a </a:t>
            </a:r>
            <a:r>
              <a:rPr lang="en-US" i="1" dirty="0" smtClean="0"/>
              <a:t>decrease in aggregate supply. </a:t>
            </a:r>
            <a:r>
              <a:rPr lang="en-US" dirty="0" smtClean="0"/>
              <a:t>However, the two natural type of unemployment have their own causes.</a:t>
            </a:r>
            <a:endParaRPr lang="en-US" b="1" i="1" dirty="0"/>
          </a:p>
          <a:p>
            <a:r>
              <a:rPr lang="en-US" sz="1600" b="1" dirty="0" smtClean="0">
                <a:solidFill>
                  <a:srgbClr val="0000CC"/>
                </a:solidFill>
              </a:rPr>
              <a:t>Causes of Cyclical Unemployment: </a:t>
            </a:r>
          </a:p>
          <a:p>
            <a:pPr marL="285750" indent="-285750">
              <a:buFont typeface="Arial" pitchFamily="34" charset="0"/>
              <a:buChar char="•"/>
            </a:pPr>
            <a:r>
              <a:rPr lang="en-US" sz="1400" b="1" dirty="0" smtClean="0"/>
              <a:t>Demand-deficient unemployment: </a:t>
            </a:r>
            <a:r>
              <a:rPr lang="en-US" sz="1400" dirty="0" smtClean="0"/>
              <a:t>If the total demand for a nation’s output falls, firms will, in the short-run, reduce the number of workers they employ and reduce their output. This type of unemployment is known as </a:t>
            </a:r>
            <a:r>
              <a:rPr lang="en-US" sz="1400" i="1" dirty="0" smtClean="0"/>
              <a:t>demand-deficient unemployment</a:t>
            </a:r>
            <a:r>
              <a:rPr lang="en-US" sz="1400" dirty="0" smtClean="0"/>
              <a:t>, do to the fact that it arises from there not being enough demand for the nation’s output. </a:t>
            </a:r>
          </a:p>
          <a:p>
            <a:pPr marL="285750" indent="-285750">
              <a:buFont typeface="Arial" pitchFamily="34" charset="0"/>
              <a:buChar char="•"/>
            </a:pPr>
            <a:r>
              <a:rPr lang="en-US" sz="1400" b="1" dirty="0" smtClean="0"/>
              <a:t>Unemployment caused by a negative supply shock: </a:t>
            </a:r>
            <a:r>
              <a:rPr lang="en-US" sz="1400" dirty="0" smtClean="0"/>
              <a:t>If the costs of production faced by a nation’s producers suddenly rise, firms will employ fewer workers to try and remain profitable. National output fall and unemployment rises. </a:t>
            </a:r>
          </a:p>
          <a:p>
            <a:r>
              <a:rPr lang="en-US" sz="1600" b="1" dirty="0" smtClean="0">
                <a:solidFill>
                  <a:srgbClr val="FF0000"/>
                </a:solidFill>
              </a:rPr>
              <a:t>Causes of Structural Unemployment: </a:t>
            </a:r>
          </a:p>
          <a:p>
            <a:pPr marL="285750" indent="-285750">
              <a:buFont typeface="Arial" pitchFamily="34" charset="0"/>
              <a:buChar char="•"/>
            </a:pPr>
            <a:r>
              <a:rPr lang="en-US" sz="1400" dirty="0" smtClean="0"/>
              <a:t>If the technology used in production changes and becomes more capital intensive, the demand for workers who were previously needed to produce goods will decline</a:t>
            </a:r>
          </a:p>
          <a:p>
            <a:pPr marL="285750" indent="-285750">
              <a:buFont typeface="Arial" pitchFamily="34" charset="0"/>
              <a:buChar char="•"/>
            </a:pPr>
            <a:r>
              <a:rPr lang="en-US" sz="1400" dirty="0" smtClean="0"/>
              <a:t>If foreign countries can produce goods more cheaply, then domestic demand for certain types of labor will fall.</a:t>
            </a:r>
          </a:p>
          <a:p>
            <a:pPr marL="285750" indent="-285750">
              <a:buFont typeface="Arial" pitchFamily="34" charset="0"/>
              <a:buChar char="•"/>
            </a:pPr>
            <a:r>
              <a:rPr lang="en-US" sz="1400" dirty="0" smtClean="0"/>
              <a:t>If a nation’s education and jobs training system does not prepare workers with the skills demanded in the labor market, structural unemployment will rise over time.</a:t>
            </a:r>
          </a:p>
          <a:p>
            <a:r>
              <a:rPr lang="en-US" sz="1600" b="1" dirty="0" smtClean="0">
                <a:solidFill>
                  <a:schemeClr val="tx1">
                    <a:lumMod val="50000"/>
                    <a:lumOff val="50000"/>
                  </a:schemeClr>
                </a:solidFill>
              </a:rPr>
              <a:t>Causes of Frictional Unemployment: </a:t>
            </a:r>
            <a:endParaRPr lang="en-US" sz="1600" b="1" dirty="0">
              <a:solidFill>
                <a:schemeClr val="tx1">
                  <a:lumMod val="50000"/>
                  <a:lumOff val="50000"/>
                </a:schemeClr>
              </a:solidFill>
            </a:endParaRPr>
          </a:p>
          <a:p>
            <a:pPr marL="285750" indent="-285750">
              <a:buFont typeface="Arial" pitchFamily="34" charset="0"/>
              <a:buChar char="•"/>
            </a:pPr>
            <a:r>
              <a:rPr lang="en-US" sz="1400" dirty="0" smtClean="0"/>
              <a:t>If unemployed workers cannot quickly and easily be matched up with firms that demand labor, then frictional unemployment will be higher and last longer than if it is easy for employers and potential employees to find one another</a:t>
            </a:r>
          </a:p>
          <a:p>
            <a:pPr marL="285750" indent="-285750">
              <a:buFont typeface="Arial" pitchFamily="34" charset="0"/>
              <a:buChar char="•"/>
            </a:pPr>
            <a:endParaRPr lang="en-US" sz="1400" dirty="0" smtClean="0"/>
          </a:p>
        </p:txBody>
      </p:sp>
      <p:sp>
        <p:nvSpPr>
          <p:cNvPr id="10" name="TextBox 9"/>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p:spTree>
    <p:extLst>
      <p:ext uri="{BB962C8B-B14F-4D97-AF65-F5344CB8AC3E}">
        <p14:creationId xmlns:p14="http://schemas.microsoft.com/office/powerpoint/2010/main" val="237227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31106"/>
          </a:xfrm>
          <a:prstGeom prst="rect">
            <a:avLst/>
          </a:prstGeom>
          <a:noFill/>
        </p:spPr>
        <p:txBody>
          <a:bodyPr wrap="square" rtlCol="0">
            <a:spAutoFit/>
          </a:bodyPr>
          <a:lstStyle/>
          <a:p>
            <a:r>
              <a:rPr lang="en-US" sz="2400" dirty="0" smtClean="0">
                <a:solidFill>
                  <a:srgbClr val="FF0000"/>
                </a:solidFill>
              </a:rPr>
              <a:t>Illustrating Unemployment in the AD/AS Model</a:t>
            </a:r>
          </a:p>
          <a:p>
            <a:r>
              <a:rPr lang="en-US" dirty="0" smtClean="0"/>
              <a:t>Using the basic AD/AS model, we can examine the level of unemployment in an economy relative and determine the types and causes of unemployment that exist.</a:t>
            </a:r>
            <a:endParaRPr lang="en-US" b="1" i="1" dirty="0"/>
          </a:p>
          <a:p>
            <a:pPr marL="285750" indent="-285750">
              <a:buFont typeface="Arial" pitchFamily="34" charset="0"/>
              <a:buChar char="•"/>
            </a:pPr>
            <a:endParaRPr lang="en-US" sz="1400" dirty="0" smtClean="0"/>
          </a:p>
        </p:txBody>
      </p:sp>
      <p:grpSp>
        <p:nvGrpSpPr>
          <p:cNvPr id="89" name="Group 88"/>
          <p:cNvGrpSpPr/>
          <p:nvPr/>
        </p:nvGrpSpPr>
        <p:grpSpPr>
          <a:xfrm>
            <a:off x="-47678" y="1638300"/>
            <a:ext cx="9039278" cy="2711526"/>
            <a:chOff x="-47678" y="1638300"/>
            <a:chExt cx="9039278" cy="2711526"/>
          </a:xfrm>
        </p:grpSpPr>
        <p:grpSp>
          <p:nvGrpSpPr>
            <p:cNvPr id="10" name="Group 9"/>
            <p:cNvGrpSpPr/>
            <p:nvPr/>
          </p:nvGrpSpPr>
          <p:grpSpPr>
            <a:xfrm>
              <a:off x="2840384" y="1710800"/>
              <a:ext cx="3167676" cy="2628949"/>
              <a:chOff x="4519189" y="1945584"/>
              <a:chExt cx="4490490" cy="3726792"/>
            </a:xfrm>
          </p:grpSpPr>
          <p:grpSp>
            <p:nvGrpSpPr>
              <p:cNvPr id="12" name="Group 11"/>
              <p:cNvGrpSpPr/>
              <p:nvPr/>
            </p:nvGrpSpPr>
            <p:grpSpPr>
              <a:xfrm>
                <a:off x="4519189" y="1945584"/>
                <a:ext cx="4490490" cy="3726792"/>
                <a:chOff x="4653512" y="1866900"/>
                <a:chExt cx="4490490" cy="3726792"/>
              </a:xfrm>
            </p:grpSpPr>
            <p:grpSp>
              <p:nvGrpSpPr>
                <p:cNvPr id="14" name="Group 13"/>
                <p:cNvGrpSpPr/>
                <p:nvPr/>
              </p:nvGrpSpPr>
              <p:grpSpPr>
                <a:xfrm>
                  <a:off x="4653512" y="1866900"/>
                  <a:ext cx="4389913" cy="3726792"/>
                  <a:chOff x="4958312" y="1866900"/>
                  <a:chExt cx="4389913" cy="3726792"/>
                </a:xfrm>
              </p:grpSpPr>
              <p:grpSp>
                <p:nvGrpSpPr>
                  <p:cNvPr id="19" name="Group 18"/>
                  <p:cNvGrpSpPr>
                    <a:grpSpLocks noChangeAspect="1"/>
                  </p:cNvGrpSpPr>
                  <p:nvPr/>
                </p:nvGrpSpPr>
                <p:grpSpPr>
                  <a:xfrm>
                    <a:off x="4958312" y="1866900"/>
                    <a:ext cx="4389913" cy="3726792"/>
                    <a:chOff x="5176631" y="1159309"/>
                    <a:chExt cx="4965795" cy="5058816"/>
                  </a:xfrm>
                </p:grpSpPr>
                <p:grpSp>
                  <p:nvGrpSpPr>
                    <p:cNvPr id="21" name="Group 25"/>
                    <p:cNvGrpSpPr/>
                    <p:nvPr/>
                  </p:nvGrpSpPr>
                  <p:grpSpPr>
                    <a:xfrm>
                      <a:off x="5176631" y="1159309"/>
                      <a:ext cx="4965795" cy="5058816"/>
                      <a:chOff x="5176631" y="1159309"/>
                      <a:chExt cx="4965795" cy="5058816"/>
                    </a:xfrm>
                  </p:grpSpPr>
                  <p:grpSp>
                    <p:nvGrpSpPr>
                      <p:cNvPr id="29" name="Group 23"/>
                      <p:cNvGrpSpPr/>
                      <p:nvPr/>
                    </p:nvGrpSpPr>
                    <p:grpSpPr>
                      <a:xfrm>
                        <a:off x="5176631" y="1159309"/>
                        <a:ext cx="4965795" cy="4294325"/>
                        <a:chOff x="5176631" y="1159309"/>
                        <a:chExt cx="4965795" cy="4294325"/>
                      </a:xfrm>
                    </p:grpSpPr>
                    <p:cxnSp>
                      <p:nvCxnSpPr>
                        <p:cNvPr id="32" name="Straight Connector 31"/>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3"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4" name="TextBox 3"/>
                        <p:cNvSpPr txBox="1"/>
                        <p:nvPr/>
                      </p:nvSpPr>
                      <p:spPr>
                        <a:xfrm>
                          <a:off x="5176631" y="1366179"/>
                          <a:ext cx="761999" cy="484307"/>
                        </a:xfrm>
                        <a:prstGeom prst="rect">
                          <a:avLst/>
                        </a:prstGeom>
                        <a:noFill/>
                      </p:spPr>
                      <p:txBody>
                        <a:bodyPr vert="horz" rtlCol="0">
                          <a:spAutoFit/>
                        </a:bodyPr>
                        <a:lstStyle/>
                        <a:p>
                          <a:r>
                            <a:rPr lang="en-US" sz="1050" dirty="0" smtClean="0">
                              <a:solidFill>
                                <a:srgbClr val="000000"/>
                              </a:solidFill>
                            </a:rPr>
                            <a:t>PL</a:t>
                          </a:r>
                          <a:endParaRPr lang="en-US" sz="1050" dirty="0">
                            <a:solidFill>
                              <a:srgbClr val="000000"/>
                            </a:solidFill>
                          </a:endParaRPr>
                        </a:p>
                      </p:txBody>
                    </p:sp>
                    <p:sp>
                      <p:nvSpPr>
                        <p:cNvPr id="35" name="TextBox 4"/>
                        <p:cNvSpPr txBox="1"/>
                        <p:nvPr/>
                      </p:nvSpPr>
                      <p:spPr>
                        <a:xfrm>
                          <a:off x="9073209" y="1266115"/>
                          <a:ext cx="1069217" cy="484307"/>
                        </a:xfrm>
                        <a:prstGeom prst="rect">
                          <a:avLst/>
                        </a:prstGeom>
                        <a:noFill/>
                      </p:spPr>
                      <p:txBody>
                        <a:bodyPr vert="horz" wrap="square" rtlCol="0">
                          <a:spAutoFit/>
                        </a:bodyPr>
                        <a:lstStyle/>
                        <a:p>
                          <a:r>
                            <a:rPr lang="en-US" sz="1050" b="1" dirty="0" smtClean="0">
                              <a:solidFill>
                                <a:srgbClr val="0000CC"/>
                              </a:solidFill>
                            </a:rPr>
                            <a:t>SRAS</a:t>
                          </a:r>
                          <a:endParaRPr lang="en-US" sz="1050" b="1" dirty="0">
                            <a:solidFill>
                              <a:srgbClr val="0000CC"/>
                            </a:solidFill>
                          </a:endParaRPr>
                        </a:p>
                      </p:txBody>
                    </p:sp>
                    <p:sp>
                      <p:nvSpPr>
                        <p:cNvPr id="36"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sp>
                      <p:nvSpPr>
                        <p:cNvPr id="37" name="TextBox 4"/>
                        <p:cNvSpPr txBox="1"/>
                        <p:nvPr/>
                      </p:nvSpPr>
                      <p:spPr>
                        <a:xfrm>
                          <a:off x="8383641" y="1159309"/>
                          <a:ext cx="926892" cy="484307"/>
                        </a:xfrm>
                        <a:prstGeom prst="rect">
                          <a:avLst/>
                        </a:prstGeom>
                        <a:noFill/>
                      </p:spPr>
                      <p:txBody>
                        <a:bodyPr vert="horz" wrap="square" rtlCol="0">
                          <a:spAutoFit/>
                        </a:bodyPr>
                        <a:lstStyle/>
                        <a:p>
                          <a:r>
                            <a:rPr lang="en-US" sz="1050" b="1" dirty="0" smtClean="0">
                              <a:solidFill>
                                <a:srgbClr val="FF0000"/>
                              </a:solidFill>
                            </a:rPr>
                            <a:t>LRAS</a:t>
                          </a:r>
                          <a:endParaRPr lang="en-US" sz="1050" b="1" dirty="0">
                            <a:solidFill>
                              <a:srgbClr val="FF0000"/>
                            </a:solidFill>
                          </a:endParaRPr>
                        </a:p>
                      </p:txBody>
                    </p:sp>
                  </p:grpSp>
                  <p:sp>
                    <p:nvSpPr>
                      <p:cNvPr id="30" name="TextBox 29"/>
                      <p:cNvSpPr txBox="1"/>
                      <p:nvPr/>
                    </p:nvSpPr>
                    <p:spPr>
                      <a:xfrm>
                        <a:off x="7171031" y="5733818"/>
                        <a:ext cx="1269997" cy="484307"/>
                      </a:xfrm>
                      <a:prstGeom prst="rect">
                        <a:avLst/>
                      </a:prstGeom>
                      <a:noFill/>
                    </p:spPr>
                    <p:txBody>
                      <a:bodyPr vert="horz" rtlCol="0">
                        <a:spAutoFit/>
                      </a:bodyPr>
                      <a:lstStyle/>
                      <a:p>
                        <a:r>
                          <a:rPr lang="en-US" sz="1050" dirty="0" smtClean="0">
                            <a:solidFill>
                              <a:srgbClr val="000000"/>
                            </a:solidFill>
                          </a:rPr>
                          <a:t>real GDP</a:t>
                        </a:r>
                        <a:endParaRPr lang="en-US" sz="1050" dirty="0">
                          <a:solidFill>
                            <a:srgbClr val="000000"/>
                          </a:solidFill>
                        </a:endParaRPr>
                      </a:p>
                    </p:txBody>
                  </p:sp>
                </p:grpSp>
                <p:cxnSp>
                  <p:nvCxnSpPr>
                    <p:cNvPr id="22" name="Straight Connector 21"/>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176631" y="2991777"/>
                      <a:ext cx="679339" cy="484307"/>
                    </a:xfrm>
                    <a:prstGeom prst="rect">
                      <a:avLst/>
                    </a:prstGeom>
                    <a:noFill/>
                  </p:spPr>
                  <p:txBody>
                    <a:bodyPr vert="horz" wrap="square" rtlCol="0">
                      <a:spAutoFit/>
                    </a:bodyPr>
                    <a:lstStyle/>
                    <a:p>
                      <a:r>
                        <a:rPr lang="en-US" sz="1050" dirty="0" err="1" smtClean="0">
                          <a:solidFill>
                            <a:srgbClr val="000000"/>
                          </a:solidFill>
                        </a:rPr>
                        <a:t>P</a:t>
                      </a:r>
                      <a:r>
                        <a:rPr lang="en-US" sz="1050" baseline="-25000" dirty="0" err="1" smtClean="0">
                          <a:solidFill>
                            <a:srgbClr val="000000"/>
                          </a:solidFill>
                        </a:rPr>
                        <a:t>fe</a:t>
                      </a:r>
                      <a:endParaRPr lang="en-US" sz="1050" baseline="-25000" dirty="0">
                        <a:solidFill>
                          <a:srgbClr val="000000"/>
                        </a:solidFill>
                      </a:endParaRPr>
                    </a:p>
                  </p:txBody>
                </p:sp>
                <p:sp>
                  <p:nvSpPr>
                    <p:cNvPr id="24" name="TextBox 23"/>
                    <p:cNvSpPr txBox="1"/>
                    <p:nvPr/>
                  </p:nvSpPr>
                  <p:spPr>
                    <a:xfrm>
                      <a:off x="8684217" y="5506963"/>
                      <a:ext cx="558799" cy="484308"/>
                    </a:xfrm>
                    <a:prstGeom prst="rect">
                      <a:avLst/>
                    </a:prstGeom>
                    <a:noFill/>
                  </p:spPr>
                  <p:txBody>
                    <a:bodyPr vert="horz" rtlCol="0">
                      <a:spAutoFit/>
                    </a:bodyPr>
                    <a:lstStyle/>
                    <a:p>
                      <a:r>
                        <a:rPr lang="en-US" sz="1050" dirty="0" err="1" smtClean="0">
                          <a:solidFill>
                            <a:srgbClr val="000000"/>
                          </a:solidFill>
                        </a:rPr>
                        <a:t>Y</a:t>
                      </a:r>
                      <a:r>
                        <a:rPr lang="en-US" sz="1050" baseline="-25000" dirty="0" err="1" smtClean="0">
                          <a:solidFill>
                            <a:srgbClr val="000000"/>
                          </a:solidFill>
                        </a:rPr>
                        <a:t>fe</a:t>
                      </a:r>
                      <a:endParaRPr lang="en-US" sz="1050" baseline="-25000" dirty="0">
                        <a:solidFill>
                          <a:srgbClr val="000000"/>
                        </a:solidFill>
                      </a:endParaRPr>
                    </a:p>
                  </p:txBody>
                </p:sp>
                <p:cxnSp>
                  <p:nvCxnSpPr>
                    <p:cNvPr id="25" name="Straight Connector 24"/>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322566" y="3641758"/>
                      <a:ext cx="533400" cy="484307"/>
                    </a:xfrm>
                    <a:prstGeom prst="rect">
                      <a:avLst/>
                    </a:prstGeom>
                    <a:noFill/>
                  </p:spPr>
                  <p:txBody>
                    <a:bodyPr vert="horz" rtlCol="0">
                      <a:spAutoFit/>
                    </a:bodyPr>
                    <a:lstStyle/>
                    <a:p>
                      <a:r>
                        <a:rPr lang="en-US" sz="1050" dirty="0" smtClean="0">
                          <a:solidFill>
                            <a:srgbClr val="000000"/>
                          </a:solidFill>
                        </a:rPr>
                        <a:t>P</a:t>
                      </a:r>
                      <a:r>
                        <a:rPr lang="en-US" sz="1050" baseline="-25000" dirty="0">
                          <a:solidFill>
                            <a:srgbClr val="000000"/>
                          </a:solidFill>
                        </a:rPr>
                        <a:t>2</a:t>
                      </a:r>
                    </a:p>
                  </p:txBody>
                </p:sp>
                <p:sp>
                  <p:nvSpPr>
                    <p:cNvPr id="28" name="TextBox 27"/>
                    <p:cNvSpPr txBox="1"/>
                    <p:nvPr/>
                  </p:nvSpPr>
                  <p:spPr>
                    <a:xfrm>
                      <a:off x="7806031" y="5440170"/>
                      <a:ext cx="533400" cy="484307"/>
                    </a:xfrm>
                    <a:prstGeom prst="rect">
                      <a:avLst/>
                    </a:prstGeom>
                    <a:noFill/>
                  </p:spPr>
                  <p:txBody>
                    <a:bodyPr vert="horz" rtlCol="0">
                      <a:spAutoFit/>
                    </a:bodyPr>
                    <a:lstStyle/>
                    <a:p>
                      <a:r>
                        <a:rPr lang="en-US" sz="1050" dirty="0">
                          <a:solidFill>
                            <a:srgbClr val="000000"/>
                          </a:solidFill>
                        </a:rPr>
                        <a:t>Y</a:t>
                      </a:r>
                      <a:r>
                        <a:rPr lang="en-US" sz="1050" baseline="-25000" dirty="0" smtClean="0">
                          <a:solidFill>
                            <a:srgbClr val="000000"/>
                          </a:solidFill>
                        </a:rPr>
                        <a:t>2</a:t>
                      </a:r>
                      <a:endParaRPr lang="en-US" sz="1050" baseline="-25000" dirty="0">
                        <a:solidFill>
                          <a:srgbClr val="000000"/>
                        </a:solidFill>
                      </a:endParaRPr>
                    </a:p>
                  </p:txBody>
                </p:sp>
              </p:grpSp>
              <p:cxnSp>
                <p:nvCxnSpPr>
                  <p:cNvPr id="20" name="Straight Connector 19"/>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407147" y="3667950"/>
                  <a:ext cx="736855" cy="356787"/>
                </a:xfrm>
                <a:prstGeom prst="rect">
                  <a:avLst/>
                </a:prstGeom>
                <a:noFill/>
              </p:spPr>
              <p:txBody>
                <a:bodyPr vert="horz" wrap="square" rtlCol="0">
                  <a:spAutoFit/>
                </a:bodyPr>
                <a:lstStyle/>
                <a:p>
                  <a:r>
                    <a:rPr lang="en-US" sz="1050" dirty="0" smtClean="0">
                      <a:solidFill>
                        <a:schemeClr val="bg1">
                          <a:lumMod val="75000"/>
                        </a:schemeClr>
                      </a:solidFill>
                    </a:rPr>
                    <a:t>AD</a:t>
                  </a:r>
                  <a:r>
                    <a:rPr lang="en-US" sz="1050" baseline="-25000" dirty="0" smtClean="0">
                      <a:solidFill>
                        <a:schemeClr val="bg1">
                          <a:lumMod val="75000"/>
                        </a:schemeClr>
                      </a:solidFill>
                    </a:rPr>
                    <a:t>1</a:t>
                  </a:r>
                  <a:endParaRPr lang="en-US" sz="1050" baseline="-25000" dirty="0">
                    <a:solidFill>
                      <a:schemeClr val="bg1">
                        <a:lumMod val="75000"/>
                      </a:schemeClr>
                    </a:solidFill>
                  </a:endParaRPr>
                </a:p>
              </p:txBody>
            </p:sp>
            <p:cxnSp>
              <p:nvCxnSpPr>
                <p:cNvPr id="17" name="Straight Connector 16"/>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037287" y="4477891"/>
                  <a:ext cx="736854" cy="356786"/>
                </a:xfrm>
                <a:prstGeom prst="rect">
                  <a:avLst/>
                </a:prstGeom>
                <a:noFill/>
              </p:spPr>
              <p:txBody>
                <a:bodyPr vert="horz" wrap="square" rtlCol="0">
                  <a:spAutoFit/>
                </a:bodyPr>
                <a:lstStyle/>
                <a:p>
                  <a:r>
                    <a:rPr lang="en-US" sz="1050" dirty="0" smtClean="0"/>
                    <a:t>AD</a:t>
                  </a:r>
                  <a:r>
                    <a:rPr lang="en-US" sz="1050" baseline="-25000" dirty="0"/>
                    <a:t>2</a:t>
                  </a:r>
                </a:p>
              </p:txBody>
            </p:sp>
          </p:grpSp>
          <p:cxnSp>
            <p:nvCxnSpPr>
              <p:cNvPr id="13" name="Straight Arrow Connector 12"/>
              <p:cNvCxnSpPr/>
              <p:nvPr/>
            </p:nvCxnSpPr>
            <p:spPr>
              <a:xfrm flipH="1">
                <a:off x="6324600" y="3162300"/>
                <a:ext cx="94105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nvGrpSpPr>
            <p:cNvPr id="38" name="Group 37"/>
            <p:cNvGrpSpPr/>
            <p:nvPr/>
          </p:nvGrpSpPr>
          <p:grpSpPr>
            <a:xfrm>
              <a:off x="-47678" y="1808428"/>
              <a:ext cx="3019478" cy="2522188"/>
              <a:chOff x="4601471" y="1868103"/>
              <a:chExt cx="4413189" cy="3686364"/>
            </a:xfrm>
          </p:grpSpPr>
          <p:grpSp>
            <p:nvGrpSpPr>
              <p:cNvPr id="39" name="Group 38"/>
              <p:cNvGrpSpPr/>
              <p:nvPr/>
            </p:nvGrpSpPr>
            <p:grpSpPr>
              <a:xfrm>
                <a:off x="4601471" y="1868103"/>
                <a:ext cx="4413189" cy="3686364"/>
                <a:chOff x="4906271" y="1868103"/>
                <a:chExt cx="4413189" cy="3686364"/>
              </a:xfrm>
            </p:grpSpPr>
            <p:grpSp>
              <p:nvGrpSpPr>
                <p:cNvPr id="42" name="Group 41"/>
                <p:cNvGrpSpPr>
                  <a:grpSpLocks noChangeAspect="1"/>
                </p:cNvGrpSpPr>
                <p:nvPr/>
              </p:nvGrpSpPr>
              <p:grpSpPr>
                <a:xfrm>
                  <a:off x="4906271" y="1868103"/>
                  <a:ext cx="4413189" cy="3686364"/>
                  <a:chOff x="5117763" y="1160942"/>
                  <a:chExt cx="4992124" cy="5003940"/>
                </a:xfrm>
              </p:grpSpPr>
              <p:grpSp>
                <p:nvGrpSpPr>
                  <p:cNvPr id="44" name="Group 25"/>
                  <p:cNvGrpSpPr/>
                  <p:nvPr/>
                </p:nvGrpSpPr>
                <p:grpSpPr>
                  <a:xfrm>
                    <a:off x="5196586" y="1160942"/>
                    <a:ext cx="4913301" cy="5003940"/>
                    <a:chOff x="5196586" y="1160942"/>
                    <a:chExt cx="4913301" cy="5003940"/>
                  </a:xfrm>
                </p:grpSpPr>
                <p:grpSp>
                  <p:nvGrpSpPr>
                    <p:cNvPr id="48" name="Group 23"/>
                    <p:cNvGrpSpPr/>
                    <p:nvPr/>
                  </p:nvGrpSpPr>
                  <p:grpSpPr>
                    <a:xfrm>
                      <a:off x="5196586" y="1160942"/>
                      <a:ext cx="4913301" cy="4292692"/>
                      <a:chOff x="5196586" y="1160942"/>
                      <a:chExt cx="4913301" cy="4292692"/>
                    </a:xfrm>
                  </p:grpSpPr>
                  <p:cxnSp>
                    <p:nvCxnSpPr>
                      <p:cNvPr id="50" name="Straight Connector 49"/>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1"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3"/>
                      <p:cNvSpPr txBox="1"/>
                      <p:nvPr/>
                    </p:nvSpPr>
                    <p:spPr>
                      <a:xfrm>
                        <a:off x="5196586" y="1366180"/>
                        <a:ext cx="761999" cy="503761"/>
                      </a:xfrm>
                      <a:prstGeom prst="rect">
                        <a:avLst/>
                      </a:prstGeom>
                      <a:noFill/>
                    </p:spPr>
                    <p:txBody>
                      <a:bodyPr vert="horz" rtlCol="0">
                        <a:spAutoFit/>
                      </a:bodyPr>
                      <a:lstStyle/>
                      <a:p>
                        <a:r>
                          <a:rPr lang="en-US" sz="1050" dirty="0" smtClean="0">
                            <a:solidFill>
                              <a:srgbClr val="000000"/>
                            </a:solidFill>
                          </a:rPr>
                          <a:t>PL</a:t>
                        </a:r>
                        <a:endParaRPr lang="en-US" sz="1050" dirty="0">
                          <a:solidFill>
                            <a:srgbClr val="000000"/>
                          </a:solidFill>
                        </a:endParaRPr>
                      </a:p>
                    </p:txBody>
                  </p:sp>
                  <p:sp>
                    <p:nvSpPr>
                      <p:cNvPr id="53" name="TextBox 4"/>
                      <p:cNvSpPr txBox="1"/>
                      <p:nvPr/>
                    </p:nvSpPr>
                    <p:spPr>
                      <a:xfrm>
                        <a:off x="9073210" y="1266114"/>
                        <a:ext cx="1036677" cy="503761"/>
                      </a:xfrm>
                      <a:prstGeom prst="rect">
                        <a:avLst/>
                      </a:prstGeom>
                      <a:noFill/>
                    </p:spPr>
                    <p:txBody>
                      <a:bodyPr vert="horz" wrap="square" rtlCol="0">
                        <a:spAutoFit/>
                      </a:bodyPr>
                      <a:lstStyle/>
                      <a:p>
                        <a:r>
                          <a:rPr lang="en-US" sz="1050" b="1" dirty="0" smtClean="0">
                            <a:solidFill>
                              <a:srgbClr val="0000CC"/>
                            </a:solidFill>
                          </a:rPr>
                          <a:t>SRAS</a:t>
                        </a:r>
                        <a:endParaRPr lang="en-US" sz="1050" b="1" dirty="0">
                          <a:solidFill>
                            <a:srgbClr val="0000CC"/>
                          </a:solidFill>
                        </a:endParaRPr>
                      </a:p>
                    </p:txBody>
                  </p:sp>
                  <p:sp>
                    <p:nvSpPr>
                      <p:cNvPr id="54"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sp>
                    <p:nvSpPr>
                      <p:cNvPr id="55" name="TextBox 4"/>
                      <p:cNvSpPr txBox="1"/>
                      <p:nvPr/>
                    </p:nvSpPr>
                    <p:spPr>
                      <a:xfrm>
                        <a:off x="8383640" y="1160942"/>
                        <a:ext cx="1039038" cy="503761"/>
                      </a:xfrm>
                      <a:prstGeom prst="rect">
                        <a:avLst/>
                      </a:prstGeom>
                      <a:noFill/>
                    </p:spPr>
                    <p:txBody>
                      <a:bodyPr vert="horz" wrap="square" rtlCol="0">
                        <a:spAutoFit/>
                      </a:bodyPr>
                      <a:lstStyle/>
                      <a:p>
                        <a:r>
                          <a:rPr lang="en-US" sz="1050" b="1" dirty="0" smtClean="0">
                            <a:solidFill>
                              <a:srgbClr val="FF0000"/>
                            </a:solidFill>
                          </a:rPr>
                          <a:t>LRAS</a:t>
                        </a:r>
                        <a:endParaRPr lang="en-US" sz="1050" b="1" dirty="0">
                          <a:solidFill>
                            <a:srgbClr val="FF0000"/>
                          </a:solidFill>
                        </a:endParaRPr>
                      </a:p>
                    </p:txBody>
                  </p:sp>
                </p:grpSp>
                <p:sp>
                  <p:nvSpPr>
                    <p:cNvPr id="49" name="TextBox 48"/>
                    <p:cNvSpPr txBox="1"/>
                    <p:nvPr/>
                  </p:nvSpPr>
                  <p:spPr>
                    <a:xfrm>
                      <a:off x="7348468" y="5661121"/>
                      <a:ext cx="1269999" cy="503761"/>
                    </a:xfrm>
                    <a:prstGeom prst="rect">
                      <a:avLst/>
                    </a:prstGeom>
                    <a:noFill/>
                  </p:spPr>
                  <p:txBody>
                    <a:bodyPr vert="horz" rtlCol="0">
                      <a:spAutoFit/>
                    </a:bodyPr>
                    <a:lstStyle/>
                    <a:p>
                      <a:r>
                        <a:rPr lang="en-US" sz="1050" dirty="0" smtClean="0">
                          <a:solidFill>
                            <a:srgbClr val="000000"/>
                          </a:solidFill>
                        </a:rPr>
                        <a:t>real GDP</a:t>
                      </a:r>
                      <a:endParaRPr lang="en-US" sz="1050" dirty="0">
                        <a:solidFill>
                          <a:srgbClr val="000000"/>
                        </a:solidFill>
                      </a:endParaRPr>
                    </a:p>
                  </p:txBody>
                </p:sp>
              </p:grpSp>
              <p:cxnSp>
                <p:nvCxnSpPr>
                  <p:cNvPr id="45" name="Straight Connector 44"/>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117763" y="2991777"/>
                    <a:ext cx="738207" cy="503761"/>
                  </a:xfrm>
                  <a:prstGeom prst="rect">
                    <a:avLst/>
                  </a:prstGeom>
                  <a:noFill/>
                </p:spPr>
                <p:txBody>
                  <a:bodyPr vert="horz" wrap="square" rtlCol="0">
                    <a:spAutoFit/>
                  </a:bodyPr>
                  <a:lstStyle/>
                  <a:p>
                    <a:r>
                      <a:rPr lang="en-US" sz="1050" smtClean="0">
                        <a:solidFill>
                          <a:srgbClr val="000000"/>
                        </a:solidFill>
                      </a:rPr>
                      <a:t>P</a:t>
                    </a:r>
                    <a:r>
                      <a:rPr lang="en-US" sz="1050" baseline="-25000" smtClean="0">
                        <a:solidFill>
                          <a:srgbClr val="000000"/>
                        </a:solidFill>
                      </a:rPr>
                      <a:t>fe</a:t>
                    </a:r>
                    <a:endParaRPr lang="en-US" sz="1050" baseline="-25000">
                      <a:solidFill>
                        <a:srgbClr val="000000"/>
                      </a:solidFill>
                    </a:endParaRPr>
                  </a:p>
                </p:txBody>
              </p:sp>
              <p:sp>
                <p:nvSpPr>
                  <p:cNvPr id="47" name="TextBox 46"/>
                  <p:cNvSpPr txBox="1"/>
                  <p:nvPr/>
                </p:nvSpPr>
                <p:spPr>
                  <a:xfrm>
                    <a:off x="8724900" y="5511800"/>
                    <a:ext cx="697779" cy="503761"/>
                  </a:xfrm>
                  <a:prstGeom prst="rect">
                    <a:avLst/>
                  </a:prstGeom>
                  <a:noFill/>
                </p:spPr>
                <p:txBody>
                  <a:bodyPr vert="horz" wrap="square" rtlCol="0">
                    <a:spAutoFit/>
                  </a:bodyPr>
                  <a:lstStyle/>
                  <a:p>
                    <a:r>
                      <a:rPr lang="en-US" sz="1050" dirty="0" err="1" smtClean="0">
                        <a:solidFill>
                          <a:srgbClr val="000000"/>
                        </a:solidFill>
                      </a:rPr>
                      <a:t>Y</a:t>
                    </a:r>
                    <a:r>
                      <a:rPr lang="en-US" sz="1050" baseline="-25000" dirty="0" err="1" smtClean="0">
                        <a:solidFill>
                          <a:srgbClr val="000000"/>
                        </a:solidFill>
                      </a:rPr>
                      <a:t>fe</a:t>
                    </a:r>
                    <a:endParaRPr lang="en-US" sz="1050" baseline="-25000" dirty="0">
                      <a:solidFill>
                        <a:srgbClr val="000000"/>
                      </a:solidFill>
                    </a:endParaRPr>
                  </a:p>
                </p:txBody>
              </p:sp>
            </p:grpSp>
            <p:cxnSp>
              <p:nvCxnSpPr>
                <p:cNvPr id="43" name="Straight Connector 42"/>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40" name="Straight Connector 39"/>
              <p:cNvCxnSpPr/>
              <p:nvPr/>
            </p:nvCxnSpPr>
            <p:spPr>
              <a:xfrm>
                <a:off x="6451699" y="2095500"/>
                <a:ext cx="2059092" cy="167456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235054" y="3722560"/>
                <a:ext cx="736854" cy="371117"/>
              </a:xfrm>
              <a:prstGeom prst="rect">
                <a:avLst/>
              </a:prstGeom>
              <a:noFill/>
            </p:spPr>
            <p:txBody>
              <a:bodyPr vert="horz" wrap="square" rtlCol="0">
                <a:spAutoFit/>
              </a:bodyPr>
              <a:lstStyle/>
              <a:p>
                <a:r>
                  <a:rPr lang="en-US" sz="1050" dirty="0" smtClean="0">
                    <a:solidFill>
                      <a:srgbClr val="000000"/>
                    </a:solidFill>
                  </a:rPr>
                  <a:t>AD</a:t>
                </a:r>
                <a:r>
                  <a:rPr lang="en-US" sz="1050" baseline="-25000" dirty="0" smtClean="0">
                    <a:solidFill>
                      <a:srgbClr val="000000"/>
                    </a:solidFill>
                  </a:rPr>
                  <a:t>1</a:t>
                </a:r>
                <a:endParaRPr lang="en-US" sz="1050" baseline="-25000" dirty="0">
                  <a:solidFill>
                    <a:srgbClr val="000000"/>
                  </a:solidFill>
                </a:endParaRPr>
              </a:p>
            </p:txBody>
          </p:sp>
        </p:grpSp>
        <p:grpSp>
          <p:nvGrpSpPr>
            <p:cNvPr id="56" name="Group 55"/>
            <p:cNvGrpSpPr/>
            <p:nvPr/>
          </p:nvGrpSpPr>
          <p:grpSpPr>
            <a:xfrm>
              <a:off x="5856219" y="1638300"/>
              <a:ext cx="3135381" cy="2711526"/>
              <a:chOff x="4504860" y="1790207"/>
              <a:chExt cx="4572264" cy="3954165"/>
            </a:xfrm>
          </p:grpSpPr>
          <p:grpSp>
            <p:nvGrpSpPr>
              <p:cNvPr id="57" name="Group 56"/>
              <p:cNvGrpSpPr/>
              <p:nvPr/>
            </p:nvGrpSpPr>
            <p:grpSpPr>
              <a:xfrm>
                <a:off x="4504860" y="1790207"/>
                <a:ext cx="4572264" cy="3954165"/>
                <a:chOff x="4639183" y="1711523"/>
                <a:chExt cx="4572264" cy="3954165"/>
              </a:xfrm>
            </p:grpSpPr>
            <p:grpSp>
              <p:nvGrpSpPr>
                <p:cNvPr id="59" name="Group 58"/>
                <p:cNvGrpSpPr/>
                <p:nvPr/>
              </p:nvGrpSpPr>
              <p:grpSpPr>
                <a:xfrm>
                  <a:off x="4639183" y="1711523"/>
                  <a:ext cx="4572264" cy="3954165"/>
                  <a:chOff x="4943983" y="1711523"/>
                  <a:chExt cx="4572264" cy="3954165"/>
                </a:xfrm>
              </p:grpSpPr>
              <p:grpSp>
                <p:nvGrpSpPr>
                  <p:cNvPr id="62" name="Group 61"/>
                  <p:cNvGrpSpPr>
                    <a:grpSpLocks noChangeAspect="1"/>
                  </p:cNvGrpSpPr>
                  <p:nvPr/>
                </p:nvGrpSpPr>
                <p:grpSpPr>
                  <a:xfrm>
                    <a:off x="4943983" y="1711523"/>
                    <a:ext cx="4572264" cy="3954165"/>
                    <a:chOff x="5160420" y="948398"/>
                    <a:chExt cx="5172066" cy="5367457"/>
                  </a:xfrm>
                </p:grpSpPr>
                <p:grpSp>
                  <p:nvGrpSpPr>
                    <p:cNvPr id="64" name="Group 25"/>
                    <p:cNvGrpSpPr/>
                    <p:nvPr/>
                  </p:nvGrpSpPr>
                  <p:grpSpPr>
                    <a:xfrm>
                      <a:off x="5179218" y="948398"/>
                      <a:ext cx="5153268" cy="5367457"/>
                      <a:chOff x="5179218" y="948398"/>
                      <a:chExt cx="5153268" cy="5367457"/>
                    </a:xfrm>
                  </p:grpSpPr>
                  <p:grpSp>
                    <p:nvGrpSpPr>
                      <p:cNvPr id="72" name="Group 23"/>
                      <p:cNvGrpSpPr/>
                      <p:nvPr/>
                    </p:nvGrpSpPr>
                    <p:grpSpPr>
                      <a:xfrm>
                        <a:off x="5179218" y="948398"/>
                        <a:ext cx="5153268" cy="4505236"/>
                        <a:chOff x="5179218" y="948398"/>
                        <a:chExt cx="5153268" cy="4505236"/>
                      </a:xfrm>
                    </p:grpSpPr>
                    <p:cxnSp>
                      <p:nvCxnSpPr>
                        <p:cNvPr id="74" name="Straight Connector 73"/>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5"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6" name="TextBox 3"/>
                        <p:cNvSpPr txBox="1"/>
                        <p:nvPr/>
                      </p:nvSpPr>
                      <p:spPr>
                        <a:xfrm>
                          <a:off x="5179218" y="1366179"/>
                          <a:ext cx="761999" cy="502626"/>
                        </a:xfrm>
                        <a:prstGeom prst="rect">
                          <a:avLst/>
                        </a:prstGeom>
                        <a:noFill/>
                      </p:spPr>
                      <p:txBody>
                        <a:bodyPr vert="horz" rtlCol="0">
                          <a:spAutoFit/>
                        </a:bodyPr>
                        <a:lstStyle/>
                        <a:p>
                          <a:r>
                            <a:rPr lang="en-US" sz="1050" dirty="0" smtClean="0">
                              <a:solidFill>
                                <a:srgbClr val="000000"/>
                              </a:solidFill>
                            </a:rPr>
                            <a:t>PL</a:t>
                          </a:r>
                          <a:endParaRPr lang="en-US" sz="1050" dirty="0">
                            <a:solidFill>
                              <a:srgbClr val="000000"/>
                            </a:solidFill>
                          </a:endParaRPr>
                        </a:p>
                      </p:txBody>
                    </p:sp>
                    <p:sp>
                      <p:nvSpPr>
                        <p:cNvPr id="77" name="TextBox 4"/>
                        <p:cNvSpPr txBox="1"/>
                        <p:nvPr/>
                      </p:nvSpPr>
                      <p:spPr>
                        <a:xfrm>
                          <a:off x="9225153" y="2082144"/>
                          <a:ext cx="1107333" cy="512292"/>
                        </a:xfrm>
                        <a:prstGeom prst="rect">
                          <a:avLst/>
                        </a:prstGeom>
                        <a:noFill/>
                      </p:spPr>
                      <p:txBody>
                        <a:bodyPr vert="horz" wrap="square" rtlCol="0">
                          <a:spAutoFit/>
                        </a:bodyPr>
                        <a:lstStyle/>
                        <a:p>
                          <a:r>
                            <a:rPr lang="en-US" sz="1050" b="1" dirty="0" smtClean="0">
                              <a:solidFill>
                                <a:schemeClr val="tx2">
                                  <a:lumMod val="40000"/>
                                  <a:lumOff val="60000"/>
                                </a:schemeClr>
                              </a:solidFill>
                            </a:rPr>
                            <a:t>SRAS</a:t>
                          </a:r>
                          <a:r>
                            <a:rPr lang="en-US" sz="1050" b="1" baseline="-25000" dirty="0" smtClean="0">
                              <a:solidFill>
                                <a:schemeClr val="tx2">
                                  <a:lumMod val="40000"/>
                                  <a:lumOff val="60000"/>
                                </a:schemeClr>
                              </a:solidFill>
                            </a:rPr>
                            <a:t>1</a:t>
                          </a:r>
                          <a:endParaRPr lang="en-US" sz="1050" b="1" baseline="-25000" dirty="0">
                            <a:solidFill>
                              <a:schemeClr val="tx2">
                                <a:lumMod val="40000"/>
                                <a:lumOff val="60000"/>
                              </a:schemeClr>
                            </a:solidFill>
                          </a:endParaRPr>
                        </a:p>
                      </p:txBody>
                    </p:sp>
                    <p:sp>
                      <p:nvSpPr>
                        <p:cNvPr id="78" name="Freeform 5"/>
                        <p:cNvSpPr/>
                        <p:nvPr/>
                      </p:nvSpPr>
                      <p:spPr>
                        <a:xfrm>
                          <a:off x="5908234" y="2238468"/>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sp>
                      <p:nvSpPr>
                        <p:cNvPr id="79" name="TextBox 4"/>
                        <p:cNvSpPr txBox="1"/>
                        <p:nvPr/>
                      </p:nvSpPr>
                      <p:spPr>
                        <a:xfrm>
                          <a:off x="8449389" y="948398"/>
                          <a:ext cx="1164603" cy="512292"/>
                        </a:xfrm>
                        <a:prstGeom prst="rect">
                          <a:avLst/>
                        </a:prstGeom>
                        <a:noFill/>
                      </p:spPr>
                      <p:txBody>
                        <a:bodyPr vert="horz" wrap="square" rtlCol="0">
                          <a:spAutoFit/>
                        </a:bodyPr>
                        <a:lstStyle/>
                        <a:p>
                          <a:r>
                            <a:rPr lang="en-US" sz="1050" b="1" dirty="0" smtClean="0">
                              <a:solidFill>
                                <a:srgbClr val="FF0000"/>
                              </a:solidFill>
                            </a:rPr>
                            <a:t>LRAS</a:t>
                          </a:r>
                          <a:endParaRPr lang="en-US" sz="1050" b="1" dirty="0">
                            <a:solidFill>
                              <a:srgbClr val="FF0000"/>
                            </a:solidFill>
                          </a:endParaRPr>
                        </a:p>
                      </p:txBody>
                    </p:sp>
                    <p:sp>
                      <p:nvSpPr>
                        <p:cNvPr id="80" name="Freeform 5"/>
                        <p:cNvSpPr/>
                        <p:nvPr/>
                      </p:nvSpPr>
                      <p:spPr>
                        <a:xfrm>
                          <a:off x="5900330" y="1465575"/>
                          <a:ext cx="3042473" cy="2581843"/>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sp>
                      <p:nvSpPr>
                        <p:cNvPr id="81" name="TextBox 4"/>
                        <p:cNvSpPr txBox="1"/>
                        <p:nvPr/>
                      </p:nvSpPr>
                      <p:spPr>
                        <a:xfrm>
                          <a:off x="8880369" y="1258703"/>
                          <a:ext cx="1167236" cy="512292"/>
                        </a:xfrm>
                        <a:prstGeom prst="rect">
                          <a:avLst/>
                        </a:prstGeom>
                        <a:noFill/>
                      </p:spPr>
                      <p:txBody>
                        <a:bodyPr vert="horz" wrap="square" rtlCol="0">
                          <a:spAutoFit/>
                        </a:bodyPr>
                        <a:lstStyle/>
                        <a:p>
                          <a:r>
                            <a:rPr lang="en-US" sz="1050" b="1" dirty="0" smtClean="0">
                              <a:solidFill>
                                <a:srgbClr val="0000CC"/>
                              </a:solidFill>
                            </a:rPr>
                            <a:t>SRAS</a:t>
                          </a:r>
                          <a:r>
                            <a:rPr lang="en-US" sz="1050" b="1" baseline="-25000" dirty="0">
                              <a:solidFill>
                                <a:srgbClr val="0000CC"/>
                              </a:solidFill>
                            </a:rPr>
                            <a:t>2</a:t>
                          </a:r>
                        </a:p>
                      </p:txBody>
                    </p:sp>
                  </p:grpSp>
                  <p:sp>
                    <p:nvSpPr>
                      <p:cNvPr id="73" name="TextBox 72"/>
                      <p:cNvSpPr txBox="1"/>
                      <p:nvPr/>
                    </p:nvSpPr>
                    <p:spPr>
                      <a:xfrm>
                        <a:off x="7348467" y="5813229"/>
                        <a:ext cx="1270000" cy="502626"/>
                      </a:xfrm>
                      <a:prstGeom prst="rect">
                        <a:avLst/>
                      </a:prstGeom>
                      <a:noFill/>
                    </p:spPr>
                    <p:txBody>
                      <a:bodyPr vert="horz" rtlCol="0">
                        <a:spAutoFit/>
                      </a:bodyPr>
                      <a:lstStyle/>
                      <a:p>
                        <a:r>
                          <a:rPr lang="en-US" sz="1050" dirty="0" smtClean="0">
                            <a:solidFill>
                              <a:srgbClr val="000000"/>
                            </a:solidFill>
                          </a:rPr>
                          <a:t>real GDP</a:t>
                        </a:r>
                        <a:endParaRPr lang="en-US" sz="1050" dirty="0">
                          <a:solidFill>
                            <a:srgbClr val="000000"/>
                          </a:solidFill>
                        </a:endParaRPr>
                      </a:p>
                    </p:txBody>
                  </p:sp>
                </p:grpSp>
                <p:cxnSp>
                  <p:nvCxnSpPr>
                    <p:cNvPr id="65" name="Straight Connector 64"/>
                    <p:cNvCxnSpPr/>
                    <p:nvPr/>
                  </p:nvCxnSpPr>
                  <p:spPr>
                    <a:xfrm flipH="1">
                      <a:off x="5753099" y="3741151"/>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5160420" y="3534281"/>
                      <a:ext cx="671535" cy="512292"/>
                    </a:xfrm>
                    <a:prstGeom prst="rect">
                      <a:avLst/>
                    </a:prstGeom>
                    <a:noFill/>
                  </p:spPr>
                  <p:txBody>
                    <a:bodyPr vert="horz" wrap="square" rtlCol="0">
                      <a:spAutoFit/>
                    </a:bodyPr>
                    <a:lstStyle/>
                    <a:p>
                      <a:r>
                        <a:rPr lang="en-US" sz="1050" dirty="0" err="1" smtClean="0">
                          <a:solidFill>
                            <a:srgbClr val="000000"/>
                          </a:solidFill>
                        </a:rPr>
                        <a:t>P</a:t>
                      </a:r>
                      <a:r>
                        <a:rPr lang="en-US" sz="1050" baseline="-25000" dirty="0" err="1" smtClean="0">
                          <a:solidFill>
                            <a:srgbClr val="000000"/>
                          </a:solidFill>
                        </a:rPr>
                        <a:t>fe</a:t>
                      </a:r>
                      <a:endParaRPr lang="en-US" sz="1050" baseline="-25000" dirty="0">
                        <a:solidFill>
                          <a:srgbClr val="000000"/>
                        </a:solidFill>
                      </a:endParaRPr>
                    </a:p>
                  </p:txBody>
                </p:sp>
                <p:sp>
                  <p:nvSpPr>
                    <p:cNvPr id="67" name="TextBox 66"/>
                    <p:cNvSpPr txBox="1"/>
                    <p:nvPr/>
                  </p:nvSpPr>
                  <p:spPr>
                    <a:xfrm>
                      <a:off x="8598018" y="5503594"/>
                      <a:ext cx="732336" cy="512292"/>
                    </a:xfrm>
                    <a:prstGeom prst="rect">
                      <a:avLst/>
                    </a:prstGeom>
                    <a:noFill/>
                  </p:spPr>
                  <p:txBody>
                    <a:bodyPr vert="horz" wrap="square" rtlCol="0">
                      <a:spAutoFit/>
                    </a:bodyPr>
                    <a:lstStyle/>
                    <a:p>
                      <a:r>
                        <a:rPr lang="en-US" sz="1050" dirty="0" err="1" smtClean="0">
                          <a:solidFill>
                            <a:srgbClr val="000000"/>
                          </a:solidFill>
                        </a:rPr>
                        <a:t>Y</a:t>
                      </a:r>
                      <a:r>
                        <a:rPr lang="en-US" sz="1050" baseline="-25000" dirty="0" err="1" smtClean="0">
                          <a:solidFill>
                            <a:srgbClr val="000000"/>
                          </a:solidFill>
                        </a:rPr>
                        <a:t>fe</a:t>
                      </a:r>
                      <a:endParaRPr lang="en-US" sz="1050" baseline="-25000" dirty="0">
                        <a:solidFill>
                          <a:srgbClr val="000000"/>
                        </a:solidFill>
                      </a:endParaRPr>
                    </a:p>
                  </p:txBody>
                </p:sp>
                <p:cxnSp>
                  <p:nvCxnSpPr>
                    <p:cNvPr id="68" name="Straight Connector 67"/>
                    <p:cNvCxnSpPr/>
                    <p:nvPr/>
                  </p:nvCxnSpPr>
                  <p:spPr>
                    <a:xfrm flipH="1" flipV="1">
                      <a:off x="5755769" y="3120540"/>
                      <a:ext cx="2559648" cy="3550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5160420" y="2913670"/>
                      <a:ext cx="695547" cy="512292"/>
                    </a:xfrm>
                    <a:prstGeom prst="rect">
                      <a:avLst/>
                    </a:prstGeom>
                    <a:noFill/>
                  </p:spPr>
                  <p:txBody>
                    <a:bodyPr vert="horz" wrap="square" rtlCol="0">
                      <a:spAutoFit/>
                    </a:bodyPr>
                    <a:lstStyle/>
                    <a:p>
                      <a:r>
                        <a:rPr lang="en-US" sz="1050" dirty="0" smtClean="0">
                          <a:solidFill>
                            <a:srgbClr val="000000"/>
                          </a:solidFill>
                        </a:rPr>
                        <a:t>P</a:t>
                      </a:r>
                      <a:r>
                        <a:rPr lang="en-US" sz="1050" baseline="-25000" dirty="0">
                          <a:solidFill>
                            <a:srgbClr val="000000"/>
                          </a:solidFill>
                        </a:rPr>
                        <a:t>2</a:t>
                      </a:r>
                    </a:p>
                  </p:txBody>
                </p:sp>
                <p:cxnSp>
                  <p:nvCxnSpPr>
                    <p:cNvPr id="70" name="Straight Connector 69"/>
                    <p:cNvCxnSpPr/>
                    <p:nvPr/>
                  </p:nvCxnSpPr>
                  <p:spPr>
                    <a:xfrm flipV="1">
                      <a:off x="8259392" y="3178803"/>
                      <a:ext cx="1" cy="2274832"/>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8056829" y="5499550"/>
                      <a:ext cx="558801" cy="502626"/>
                    </a:xfrm>
                    <a:prstGeom prst="rect">
                      <a:avLst/>
                    </a:prstGeom>
                    <a:noFill/>
                  </p:spPr>
                  <p:txBody>
                    <a:bodyPr vert="horz" rtlCol="0">
                      <a:spAutoFit/>
                    </a:bodyPr>
                    <a:lstStyle/>
                    <a:p>
                      <a:r>
                        <a:rPr lang="en-US" sz="1050" dirty="0" smtClean="0">
                          <a:solidFill>
                            <a:srgbClr val="000000"/>
                          </a:solidFill>
                        </a:rPr>
                        <a:t>Y</a:t>
                      </a:r>
                      <a:r>
                        <a:rPr lang="en-US" sz="1050" baseline="-25000" dirty="0">
                          <a:solidFill>
                            <a:srgbClr val="000000"/>
                          </a:solidFill>
                        </a:rPr>
                        <a:t>2</a:t>
                      </a:r>
                    </a:p>
                  </p:txBody>
                </p:sp>
              </p:grpSp>
              <p:cxnSp>
                <p:nvCxnSpPr>
                  <p:cNvPr id="63" name="Straight Connector 62"/>
                  <p:cNvCxnSpPr>
                    <a:endCxn id="81" idx="1"/>
                  </p:cNvCxnSpPr>
                  <p:nvPr/>
                </p:nvCxnSpPr>
                <p:spPr>
                  <a:xfrm flipV="1">
                    <a:off x="8196135" y="2128824"/>
                    <a:ext cx="36397" cy="2938479"/>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0" name="Straight Connector 59"/>
                <p:cNvCxnSpPr/>
                <p:nvPr/>
              </p:nvCxnSpPr>
              <p:spPr>
                <a:xfrm>
                  <a:off x="6517185" y="2602955"/>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8280057" y="4203198"/>
                  <a:ext cx="736854" cy="370281"/>
                </a:xfrm>
                <a:prstGeom prst="rect">
                  <a:avLst/>
                </a:prstGeom>
                <a:noFill/>
              </p:spPr>
              <p:txBody>
                <a:bodyPr vert="horz" wrap="square" rtlCol="0">
                  <a:spAutoFit/>
                </a:bodyPr>
                <a:lstStyle/>
                <a:p>
                  <a:r>
                    <a:rPr lang="en-US" sz="1050" dirty="0" smtClean="0"/>
                    <a:t>AD</a:t>
                  </a:r>
                  <a:endParaRPr lang="en-US" sz="1050" baseline="-25000" dirty="0"/>
                </a:p>
              </p:txBody>
            </p:sp>
          </p:grpSp>
          <p:cxnSp>
            <p:nvCxnSpPr>
              <p:cNvPr id="58" name="Straight Arrow Connector 57"/>
              <p:cNvCxnSpPr/>
              <p:nvPr/>
            </p:nvCxnSpPr>
            <p:spPr>
              <a:xfrm flipH="1" flipV="1">
                <a:off x="7412408" y="3314207"/>
                <a:ext cx="539824" cy="2"/>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grpSp>
        <p:nvGrpSpPr>
          <p:cNvPr id="88" name="Group 87"/>
          <p:cNvGrpSpPr/>
          <p:nvPr/>
        </p:nvGrpSpPr>
        <p:grpSpPr>
          <a:xfrm>
            <a:off x="0" y="4365128"/>
            <a:ext cx="9144000" cy="1387972"/>
            <a:chOff x="0" y="4302323"/>
            <a:chExt cx="9144000" cy="1387972"/>
          </a:xfrm>
        </p:grpSpPr>
        <p:sp>
          <p:nvSpPr>
            <p:cNvPr id="87" name="TextBox 86"/>
            <p:cNvSpPr txBox="1"/>
            <p:nvPr/>
          </p:nvSpPr>
          <p:spPr>
            <a:xfrm>
              <a:off x="0" y="4305300"/>
              <a:ext cx="2942551" cy="1384995"/>
            </a:xfrm>
            <a:prstGeom prst="rect">
              <a:avLst/>
            </a:prstGeom>
            <a:solidFill>
              <a:schemeClr val="accent1">
                <a:lumMod val="20000"/>
                <a:lumOff val="80000"/>
              </a:schemeClr>
            </a:solidFill>
          </p:spPr>
          <p:txBody>
            <a:bodyPr wrap="square" rtlCol="0">
              <a:spAutoFit/>
            </a:bodyPr>
            <a:lstStyle/>
            <a:p>
              <a:r>
                <a:rPr lang="en-US" sz="1400" b="1" dirty="0" smtClean="0"/>
                <a:t>Natural Rate of Unemployment:</a:t>
              </a:r>
            </a:p>
            <a:p>
              <a:pPr marL="285750" indent="-285750">
                <a:buFont typeface="Arial" pitchFamily="34" charset="0"/>
                <a:buChar char="•"/>
              </a:pPr>
              <a:r>
                <a:rPr lang="en-US" sz="1400" dirty="0" smtClean="0"/>
                <a:t>This economy is producing at its full employment level</a:t>
              </a:r>
            </a:p>
            <a:p>
              <a:pPr marL="285750" indent="-285750">
                <a:buFont typeface="Arial" pitchFamily="34" charset="0"/>
                <a:buChar char="•"/>
              </a:pPr>
              <a:r>
                <a:rPr lang="en-US" sz="1400" dirty="0" smtClean="0"/>
                <a:t>Unemployment is therefore at its natural rate</a:t>
              </a:r>
            </a:p>
            <a:p>
              <a:pPr marL="285750" indent="-285750">
                <a:buFont typeface="Arial" pitchFamily="34" charset="0"/>
                <a:buChar char="•"/>
              </a:pPr>
              <a:r>
                <a:rPr lang="en-US" sz="1400" dirty="0" smtClean="0"/>
                <a:t>Only structural and frictional</a:t>
              </a:r>
              <a:endParaRPr lang="en-US" sz="1400" dirty="0"/>
            </a:p>
          </p:txBody>
        </p:sp>
        <p:sp>
          <p:nvSpPr>
            <p:cNvPr id="85" name="TextBox 84"/>
            <p:cNvSpPr txBox="1"/>
            <p:nvPr/>
          </p:nvSpPr>
          <p:spPr>
            <a:xfrm>
              <a:off x="2895600" y="4305300"/>
              <a:ext cx="3112459" cy="1384995"/>
            </a:xfrm>
            <a:prstGeom prst="rect">
              <a:avLst/>
            </a:prstGeom>
            <a:solidFill>
              <a:schemeClr val="accent2">
                <a:lumMod val="20000"/>
                <a:lumOff val="80000"/>
              </a:schemeClr>
            </a:solidFill>
          </p:spPr>
          <p:txBody>
            <a:bodyPr wrap="square" rtlCol="0">
              <a:spAutoFit/>
            </a:bodyPr>
            <a:lstStyle/>
            <a:p>
              <a:r>
                <a:rPr lang="en-US" sz="1400" b="1" dirty="0" smtClean="0"/>
                <a:t>Demand-deficient Unemployment:</a:t>
              </a:r>
            </a:p>
            <a:p>
              <a:pPr marL="285750" indent="-285750">
                <a:buFont typeface="Arial" pitchFamily="34" charset="0"/>
                <a:buChar char="•"/>
              </a:pPr>
              <a:r>
                <a:rPr lang="en-US" sz="1400" dirty="0" smtClean="0"/>
                <a:t>This economy is in a recession caused by a fall in AD</a:t>
              </a:r>
            </a:p>
            <a:p>
              <a:pPr marL="285750" indent="-285750">
                <a:buFont typeface="Arial" pitchFamily="34" charset="0"/>
                <a:buChar char="•"/>
              </a:pPr>
              <a:r>
                <a:rPr lang="en-US" sz="1400" dirty="0" smtClean="0"/>
                <a:t>There is cyclical unemployment</a:t>
              </a:r>
            </a:p>
            <a:p>
              <a:pPr marL="285750" indent="-285750">
                <a:buFont typeface="Arial" pitchFamily="34" charset="0"/>
                <a:buChar char="•"/>
              </a:pPr>
              <a:r>
                <a:rPr lang="en-US" sz="1400" dirty="0" smtClean="0"/>
                <a:t>The UR is greater than the NRU</a:t>
              </a:r>
            </a:p>
            <a:p>
              <a:pPr marL="285750" indent="-285750">
                <a:buFont typeface="Arial" pitchFamily="34" charset="0"/>
                <a:buChar char="•"/>
              </a:pPr>
              <a:r>
                <a:rPr lang="en-US" sz="1400" dirty="0" smtClean="0"/>
                <a:t>There is a recessionary gap</a:t>
              </a:r>
              <a:endParaRPr lang="en-US" sz="1400" dirty="0"/>
            </a:p>
          </p:txBody>
        </p:sp>
        <p:sp>
          <p:nvSpPr>
            <p:cNvPr id="86" name="TextBox 85"/>
            <p:cNvSpPr txBox="1"/>
            <p:nvPr/>
          </p:nvSpPr>
          <p:spPr>
            <a:xfrm>
              <a:off x="5943600" y="4302323"/>
              <a:ext cx="3200400" cy="1384995"/>
            </a:xfrm>
            <a:prstGeom prst="rect">
              <a:avLst/>
            </a:prstGeom>
            <a:solidFill>
              <a:schemeClr val="bg1">
                <a:lumMod val="85000"/>
              </a:schemeClr>
            </a:solidFill>
          </p:spPr>
          <p:txBody>
            <a:bodyPr wrap="square" rtlCol="0">
              <a:spAutoFit/>
            </a:bodyPr>
            <a:lstStyle/>
            <a:p>
              <a:r>
                <a:rPr lang="en-US" sz="1400" b="1" dirty="0" smtClean="0"/>
                <a:t>Negative Supply Shock:</a:t>
              </a:r>
            </a:p>
            <a:p>
              <a:pPr marL="285750" indent="-285750">
                <a:buFont typeface="Arial" pitchFamily="34" charset="0"/>
                <a:buChar char="•"/>
              </a:pPr>
              <a:r>
                <a:rPr lang="en-US" sz="1400" dirty="0" smtClean="0"/>
                <a:t>This economy has seen a spike in energy prices</a:t>
              </a:r>
            </a:p>
            <a:p>
              <a:pPr marL="285750" indent="-285750">
                <a:buFont typeface="Arial" pitchFamily="34" charset="0"/>
                <a:buChar char="•"/>
              </a:pPr>
              <a:r>
                <a:rPr lang="en-US" sz="1400" dirty="0" smtClean="0"/>
                <a:t>Firms have reduced employment</a:t>
              </a:r>
            </a:p>
            <a:p>
              <a:pPr marL="285750" indent="-285750">
                <a:buFont typeface="Arial" pitchFamily="34" charset="0"/>
                <a:buChar char="•"/>
              </a:pPr>
              <a:r>
                <a:rPr lang="en-US" sz="1400" dirty="0" smtClean="0"/>
                <a:t>The economy is in a recession and is experiencing high inflation too</a:t>
              </a:r>
              <a:endParaRPr lang="en-US" sz="1400" dirty="0"/>
            </a:p>
          </p:txBody>
        </p:sp>
      </p:grpSp>
      <p:sp>
        <p:nvSpPr>
          <p:cNvPr id="90" name="TextBox 89"/>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p:spTree>
    <p:extLst>
      <p:ext uri="{BB962C8B-B14F-4D97-AF65-F5344CB8AC3E}">
        <p14:creationId xmlns:p14="http://schemas.microsoft.com/office/powerpoint/2010/main" val="986438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31106"/>
          </a:xfrm>
          <a:prstGeom prst="rect">
            <a:avLst/>
          </a:prstGeom>
          <a:noFill/>
        </p:spPr>
        <p:txBody>
          <a:bodyPr wrap="square" rtlCol="0">
            <a:spAutoFit/>
          </a:bodyPr>
          <a:lstStyle/>
          <a:p>
            <a:r>
              <a:rPr lang="en-US" sz="2400" dirty="0" smtClean="0">
                <a:solidFill>
                  <a:srgbClr val="FF0000"/>
                </a:solidFill>
              </a:rPr>
              <a:t>Illustrating Unemployment in the AD/AS Model</a:t>
            </a:r>
          </a:p>
          <a:p>
            <a:r>
              <a:rPr lang="en-US" dirty="0" smtClean="0"/>
              <a:t>In addition to the three scenarios illustrate don the previous slide, we can also show an economy experiencing an </a:t>
            </a:r>
            <a:r>
              <a:rPr lang="en-US" i="1" dirty="0" smtClean="0"/>
              <a:t>unnaturally low level of unemployment</a:t>
            </a:r>
            <a:r>
              <a:rPr lang="en-US" dirty="0" smtClean="0"/>
              <a:t>. </a:t>
            </a:r>
            <a:endParaRPr lang="en-US" b="1" i="1" dirty="0"/>
          </a:p>
          <a:p>
            <a:pPr marL="285750" indent="-285750">
              <a:buFont typeface="Arial" pitchFamily="34" charset="0"/>
              <a:buChar char="•"/>
            </a:pPr>
            <a:endParaRPr lang="en-US" sz="1400" dirty="0" smtClean="0"/>
          </a:p>
        </p:txBody>
      </p:sp>
      <p:grpSp>
        <p:nvGrpSpPr>
          <p:cNvPr id="83" name="Group 82"/>
          <p:cNvGrpSpPr/>
          <p:nvPr/>
        </p:nvGrpSpPr>
        <p:grpSpPr>
          <a:xfrm>
            <a:off x="58123" y="1928366"/>
            <a:ext cx="4291169" cy="3756473"/>
            <a:chOff x="0" y="1866900"/>
            <a:chExt cx="4361477" cy="3818020"/>
          </a:xfrm>
        </p:grpSpPr>
        <p:grpSp>
          <p:nvGrpSpPr>
            <p:cNvPr id="84" name="Group 83"/>
            <p:cNvGrpSpPr/>
            <p:nvPr/>
          </p:nvGrpSpPr>
          <p:grpSpPr>
            <a:xfrm>
              <a:off x="0" y="1866900"/>
              <a:ext cx="4361477" cy="3486286"/>
              <a:chOff x="4648200" y="1945584"/>
              <a:chExt cx="4550773" cy="3637597"/>
            </a:xfrm>
          </p:grpSpPr>
          <p:grpSp>
            <p:nvGrpSpPr>
              <p:cNvPr id="92" name="Group 91"/>
              <p:cNvGrpSpPr/>
              <p:nvPr/>
            </p:nvGrpSpPr>
            <p:grpSpPr>
              <a:xfrm>
                <a:off x="4648200" y="1945584"/>
                <a:ext cx="4550773" cy="3637597"/>
                <a:chOff x="4782523" y="1866900"/>
                <a:chExt cx="4550773" cy="3637597"/>
              </a:xfrm>
            </p:grpSpPr>
            <p:grpSp>
              <p:nvGrpSpPr>
                <p:cNvPr id="94" name="Group 93"/>
                <p:cNvGrpSpPr/>
                <p:nvPr/>
              </p:nvGrpSpPr>
              <p:grpSpPr>
                <a:xfrm>
                  <a:off x="4782523" y="1866900"/>
                  <a:ext cx="4056677" cy="3637597"/>
                  <a:chOff x="5087323" y="1866900"/>
                  <a:chExt cx="4056677" cy="3637597"/>
                </a:xfrm>
              </p:grpSpPr>
              <p:grpSp>
                <p:nvGrpSpPr>
                  <p:cNvPr id="99" name="Group 98"/>
                  <p:cNvGrpSpPr>
                    <a:grpSpLocks noChangeAspect="1"/>
                  </p:cNvGrpSpPr>
                  <p:nvPr/>
                </p:nvGrpSpPr>
                <p:grpSpPr>
                  <a:xfrm>
                    <a:off x="5087323" y="1866900"/>
                    <a:ext cx="4056677" cy="3637597"/>
                    <a:chOff x="5322566" y="1159309"/>
                    <a:chExt cx="4588844" cy="4937744"/>
                  </a:xfrm>
                </p:grpSpPr>
                <p:grpSp>
                  <p:nvGrpSpPr>
                    <p:cNvPr id="101" name="Group 25"/>
                    <p:cNvGrpSpPr/>
                    <p:nvPr/>
                  </p:nvGrpSpPr>
                  <p:grpSpPr>
                    <a:xfrm>
                      <a:off x="5322566" y="1159309"/>
                      <a:ext cx="4588844" cy="4937744"/>
                      <a:chOff x="5322566" y="1159309"/>
                      <a:chExt cx="4588844" cy="4937744"/>
                    </a:xfrm>
                  </p:grpSpPr>
                  <p:grpSp>
                    <p:nvGrpSpPr>
                      <p:cNvPr id="109" name="Group 23"/>
                      <p:cNvGrpSpPr/>
                      <p:nvPr/>
                    </p:nvGrpSpPr>
                    <p:grpSpPr>
                      <a:xfrm>
                        <a:off x="5322566" y="1159309"/>
                        <a:ext cx="4588844" cy="4294325"/>
                        <a:chOff x="5322566" y="1159309"/>
                        <a:chExt cx="4588844" cy="4294325"/>
                      </a:xfrm>
                    </p:grpSpPr>
                    <p:cxnSp>
                      <p:nvCxnSpPr>
                        <p:cNvPr id="111" name="Straight Connector 110"/>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2"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3" name="TextBox 3"/>
                        <p:cNvSpPr txBox="1"/>
                        <p:nvPr/>
                      </p:nvSpPr>
                      <p:spPr>
                        <a:xfrm>
                          <a:off x="5322566" y="1366179"/>
                          <a:ext cx="762000" cy="443057"/>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114" name="TextBox 4"/>
                        <p:cNvSpPr txBox="1"/>
                        <p:nvPr/>
                      </p:nvSpPr>
                      <p:spPr>
                        <a:xfrm>
                          <a:off x="9073210" y="1266116"/>
                          <a:ext cx="838200" cy="443057"/>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115"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116" name="TextBox 4"/>
                        <p:cNvSpPr txBox="1"/>
                        <p:nvPr/>
                      </p:nvSpPr>
                      <p:spPr>
                        <a:xfrm>
                          <a:off x="8383641" y="1159309"/>
                          <a:ext cx="838200" cy="443057"/>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110" name="TextBox 109"/>
                      <p:cNvSpPr txBox="1"/>
                      <p:nvPr/>
                    </p:nvSpPr>
                    <p:spPr>
                      <a:xfrm>
                        <a:off x="7105315" y="5653996"/>
                        <a:ext cx="1269998" cy="443057"/>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102" name="Straight Connector 101"/>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5322570" y="2991778"/>
                      <a:ext cx="533400" cy="443057"/>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104" name="TextBox 103"/>
                    <p:cNvSpPr txBox="1"/>
                    <p:nvPr/>
                  </p:nvSpPr>
                  <p:spPr>
                    <a:xfrm>
                      <a:off x="8598019" y="5503593"/>
                      <a:ext cx="558801" cy="443057"/>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105" name="Straight Connector 104"/>
                    <p:cNvCxnSpPr/>
                    <p:nvPr/>
                  </p:nvCxnSpPr>
                  <p:spPr>
                    <a:xfrm flipH="1">
                      <a:off x="5755766" y="2311566"/>
                      <a:ext cx="336806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V="1">
                      <a:off x="9156920" y="2282497"/>
                      <a:ext cx="0" cy="317113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5322566" y="2190290"/>
                      <a:ext cx="533400" cy="443057"/>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3</a:t>
                      </a:r>
                      <a:endParaRPr lang="en-US" sz="1400" baseline="-25000" dirty="0">
                        <a:solidFill>
                          <a:srgbClr val="000000"/>
                        </a:solidFill>
                      </a:endParaRPr>
                    </a:p>
                  </p:txBody>
                </p:sp>
                <p:sp>
                  <p:nvSpPr>
                    <p:cNvPr id="108" name="TextBox 107"/>
                    <p:cNvSpPr txBox="1"/>
                    <p:nvPr/>
                  </p:nvSpPr>
                  <p:spPr>
                    <a:xfrm>
                      <a:off x="9012777" y="5520746"/>
                      <a:ext cx="533400" cy="443057"/>
                    </a:xfrm>
                    <a:prstGeom prst="rect">
                      <a:avLst/>
                    </a:prstGeom>
                    <a:noFill/>
                  </p:spPr>
                  <p:txBody>
                    <a:bodyPr vert="horz" rtlCol="0">
                      <a:spAutoFit/>
                    </a:bodyPr>
                    <a:lstStyle/>
                    <a:p>
                      <a:r>
                        <a:rPr lang="en-US" sz="1400" dirty="0" smtClean="0">
                          <a:solidFill>
                            <a:srgbClr val="000000"/>
                          </a:solidFill>
                        </a:rPr>
                        <a:t>Y</a:t>
                      </a:r>
                      <a:r>
                        <a:rPr lang="en-US" sz="1400" baseline="-25000" dirty="0">
                          <a:solidFill>
                            <a:srgbClr val="000000"/>
                          </a:solidFill>
                        </a:rPr>
                        <a:t>3</a:t>
                      </a:r>
                    </a:p>
                  </p:txBody>
                </p:sp>
              </p:grpSp>
              <p:cxnSp>
                <p:nvCxnSpPr>
                  <p:cNvPr id="100" name="Straight Connector 99"/>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95" name="Straight Connector 94"/>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8407146" y="3766439"/>
                  <a:ext cx="736854" cy="32639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97" name="Straight Connector 96"/>
                <p:cNvCxnSpPr/>
                <p:nvPr/>
              </p:nvCxnSpPr>
              <p:spPr>
                <a:xfrm>
                  <a:off x="7696200" y="2321616"/>
                  <a:ext cx="961161" cy="789142"/>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8596442" y="2956869"/>
                  <a:ext cx="736854" cy="326397"/>
                </a:xfrm>
                <a:prstGeom prst="rect">
                  <a:avLst/>
                </a:prstGeom>
                <a:noFill/>
              </p:spPr>
              <p:txBody>
                <a:bodyPr vert="horz" wrap="square" rtlCol="0">
                  <a:spAutoFit/>
                </a:bodyPr>
                <a:lstStyle/>
                <a:p>
                  <a:r>
                    <a:rPr lang="en-US" sz="1400" dirty="0" smtClean="0"/>
                    <a:t>AD</a:t>
                  </a:r>
                  <a:r>
                    <a:rPr lang="en-US" sz="1400" baseline="-25000" dirty="0" smtClean="0"/>
                    <a:t>3</a:t>
                  </a:r>
                  <a:endParaRPr lang="en-US" sz="1400" baseline="-25000" dirty="0"/>
                </a:p>
              </p:txBody>
            </p:sp>
          </p:grpSp>
          <p:cxnSp>
            <p:nvCxnSpPr>
              <p:cNvPr id="93" name="Straight Arrow Connector 92"/>
              <p:cNvCxnSpPr/>
              <p:nvPr/>
            </p:nvCxnSpPr>
            <p:spPr>
              <a:xfrm flipV="1">
                <a:off x="7471047" y="3011468"/>
                <a:ext cx="678915" cy="1409"/>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90" name="TextBox 89"/>
            <p:cNvSpPr txBox="1"/>
            <p:nvPr/>
          </p:nvSpPr>
          <p:spPr>
            <a:xfrm>
              <a:off x="2515353" y="5372100"/>
              <a:ext cx="1828047" cy="312820"/>
            </a:xfrm>
            <a:prstGeom prst="rect">
              <a:avLst/>
            </a:prstGeom>
            <a:noFill/>
          </p:spPr>
          <p:txBody>
            <a:bodyPr vert="horz" wrap="square" rtlCol="0">
              <a:spAutoFit/>
            </a:bodyPr>
            <a:lstStyle/>
            <a:p>
              <a:r>
                <a:rPr lang="en-US" sz="1400" i="1" dirty="0" smtClean="0">
                  <a:solidFill>
                    <a:srgbClr val="F81D06"/>
                  </a:solidFill>
                </a:rPr>
                <a:t>Inflationary Gap</a:t>
              </a:r>
              <a:endParaRPr lang="en-US" sz="1400" i="1" dirty="0">
                <a:solidFill>
                  <a:srgbClr val="F81D06"/>
                </a:solidFill>
              </a:endParaRPr>
            </a:p>
          </p:txBody>
        </p:sp>
        <p:sp>
          <p:nvSpPr>
            <p:cNvPr id="91" name="Left Brace 90"/>
            <p:cNvSpPr/>
            <p:nvPr/>
          </p:nvSpPr>
          <p:spPr>
            <a:xfrm rot="16200000">
              <a:off x="3110340" y="5057968"/>
              <a:ext cx="132361" cy="455827"/>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4" name="TextBox 3"/>
          <p:cNvSpPr txBox="1"/>
          <p:nvPr/>
        </p:nvSpPr>
        <p:spPr>
          <a:xfrm>
            <a:off x="4066498" y="1714500"/>
            <a:ext cx="5077502" cy="3600986"/>
          </a:xfrm>
          <a:prstGeom prst="rect">
            <a:avLst/>
          </a:prstGeom>
          <a:noFill/>
        </p:spPr>
        <p:txBody>
          <a:bodyPr wrap="square" rtlCol="0">
            <a:spAutoFit/>
          </a:bodyPr>
          <a:lstStyle/>
          <a:p>
            <a:r>
              <a:rPr lang="en-US" i="1" dirty="0" smtClean="0">
                <a:solidFill>
                  <a:srgbClr val="0000CC"/>
                </a:solidFill>
              </a:rPr>
              <a:t>Here we see an economy in which AD has increased beyond the full employment level of output.</a:t>
            </a:r>
          </a:p>
          <a:p>
            <a:pPr marL="285750" indent="-285750">
              <a:buFont typeface="Arial" pitchFamily="34" charset="0"/>
              <a:buChar char="•"/>
            </a:pPr>
            <a:r>
              <a:rPr lang="en-US" sz="1600" dirty="0" smtClean="0"/>
              <a:t>The </a:t>
            </a:r>
            <a:r>
              <a:rPr lang="en-US" sz="1600" i="1" dirty="0" smtClean="0"/>
              <a:t>inflationary gap </a:t>
            </a:r>
            <a:r>
              <a:rPr lang="en-US" sz="1600" dirty="0" smtClean="0"/>
              <a:t>represents the difference between the equilibrium level of output (Y3) and the full employment level of output (</a:t>
            </a:r>
            <a:r>
              <a:rPr lang="en-US" sz="1600" dirty="0" err="1" smtClean="0"/>
              <a:t>Yfe</a:t>
            </a:r>
            <a:r>
              <a:rPr lang="en-US" sz="1600" dirty="0" smtClean="0"/>
              <a:t>).</a:t>
            </a:r>
          </a:p>
          <a:p>
            <a:pPr marL="285750" indent="-285750">
              <a:buFont typeface="Arial" pitchFamily="34" charset="0"/>
              <a:buChar char="•"/>
            </a:pPr>
            <a:r>
              <a:rPr lang="en-US" sz="1600" dirty="0" smtClean="0"/>
              <a:t>Firms in this economy are desperately hiring the few remaining workers there are available.</a:t>
            </a:r>
          </a:p>
          <a:p>
            <a:pPr marL="285750" indent="-285750">
              <a:buFont typeface="Arial" pitchFamily="34" charset="0"/>
              <a:buChar char="•"/>
            </a:pPr>
            <a:r>
              <a:rPr lang="en-US" sz="1600" dirty="0" smtClean="0"/>
              <a:t>At </a:t>
            </a:r>
            <a:r>
              <a:rPr lang="en-US" sz="1600" dirty="0" err="1" smtClean="0"/>
              <a:t>Yfe</a:t>
            </a:r>
            <a:r>
              <a:rPr lang="en-US" sz="1600" dirty="0" smtClean="0"/>
              <a:t>, there are only structurally and frictionally unemployed workers (the NRU). </a:t>
            </a:r>
          </a:p>
          <a:p>
            <a:pPr marL="285750" indent="-285750">
              <a:buFont typeface="Arial" pitchFamily="34" charset="0"/>
              <a:buChar char="•"/>
            </a:pPr>
            <a:r>
              <a:rPr lang="en-US" sz="1600" dirty="0" smtClean="0"/>
              <a:t>At Y3 unemployment is at a rate </a:t>
            </a:r>
            <a:r>
              <a:rPr lang="en-US" sz="1600" i="1" dirty="0" smtClean="0"/>
              <a:t>lower than the NRU</a:t>
            </a:r>
            <a:r>
              <a:rPr lang="en-US" sz="1600" dirty="0" smtClean="0"/>
              <a:t>. This is unsustainable.</a:t>
            </a:r>
          </a:p>
          <a:p>
            <a:pPr marL="285750" indent="-285750">
              <a:buFont typeface="Arial" pitchFamily="34" charset="0"/>
              <a:buChar char="•"/>
            </a:pPr>
            <a:r>
              <a:rPr lang="en-US" sz="1600" dirty="0" smtClean="0"/>
              <a:t>In the long-run, the shortage of workers will drive wages up and the economy will return to full-employment</a:t>
            </a:r>
            <a:endParaRPr lang="en-US" sz="1600" dirty="0"/>
          </a:p>
        </p:txBody>
      </p:sp>
      <p:sp>
        <p:nvSpPr>
          <p:cNvPr id="117" name="TextBox 116"/>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p:spTree>
    <p:extLst>
      <p:ext uri="{BB962C8B-B14F-4D97-AF65-F5344CB8AC3E}">
        <p14:creationId xmlns:p14="http://schemas.microsoft.com/office/powerpoint/2010/main" val="847793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37160"/>
              <a:ext cx="6984776" cy="596527"/>
            </a:xfrm>
            <a:prstGeom prst="rect">
              <a:avLst/>
            </a:prstGeom>
          </p:spPr>
          <p:txBody>
            <a:bodyPr vert="horz"/>
            <a:lstStyle/>
            <a:p>
              <a:pPr lvl="0">
                <a:spcBef>
                  <a:spcPct val="0"/>
                </a:spcBef>
                <a:defRPr/>
              </a:pPr>
              <a:r>
                <a:rPr lang="en-US" sz="2800" dirty="0" smtClean="0">
                  <a:solidFill>
                    <a:srgbClr val="FF0000"/>
                  </a:solidFill>
                  <a:effectLst>
                    <a:outerShdw blurRad="50800" dist="38100" dir="2700000" algn="tl" rotWithShape="0">
                      <a:srgbClr val="000000">
                        <a:alpha val="43000"/>
                      </a:srgbClr>
                    </a:outerShdw>
                  </a:effectLst>
                  <a:latin typeface="Gill Sans"/>
                  <a:ea typeface="+mj-ea"/>
                  <a:cs typeface="+mj-cs"/>
                </a:rPr>
                <a:t>2.3</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Macroeconomic</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Objectives</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Consequences of Unemployment</a:t>
            </a:r>
          </a:p>
          <a:p>
            <a:r>
              <a:rPr lang="en-US" dirty="0" smtClean="0"/>
              <a:t>So why is </a:t>
            </a:r>
            <a:r>
              <a:rPr lang="en-US" i="1" dirty="0" smtClean="0"/>
              <a:t>low unemployment</a:t>
            </a:r>
            <a:r>
              <a:rPr lang="en-US" dirty="0" smtClean="0"/>
              <a:t> an important macroeconomic objective? This is because there several harmful individual, social and economic consequences of an economy experiencing </a:t>
            </a:r>
            <a:r>
              <a:rPr lang="en-US" i="1" dirty="0" smtClean="0"/>
              <a:t>high unemployment</a:t>
            </a:r>
            <a:r>
              <a:rPr lang="en-US" dirty="0" smtClean="0"/>
              <a:t>. The table summarizes some of these consequences.</a:t>
            </a:r>
            <a:endParaRPr lang="en-US" b="1" i="1" dirty="0"/>
          </a:p>
        </p:txBody>
      </p:sp>
      <p:graphicFrame>
        <p:nvGraphicFramePr>
          <p:cNvPr id="8" name="Table 7"/>
          <p:cNvGraphicFramePr>
            <a:graphicFrameLocks noGrp="1"/>
          </p:cNvGraphicFramePr>
          <p:nvPr>
            <p:extLst>
              <p:ext uri="{D42A27DB-BD31-4B8C-83A1-F6EECF244321}">
                <p14:modId xmlns:p14="http://schemas.microsoft.com/office/powerpoint/2010/main" val="1199084433"/>
              </p:ext>
            </p:extLst>
          </p:nvPr>
        </p:nvGraphicFramePr>
        <p:xfrm>
          <a:off x="3598" y="1943100"/>
          <a:ext cx="9140402" cy="3810000"/>
        </p:xfrm>
        <a:graphic>
          <a:graphicData uri="http://schemas.openxmlformats.org/drawingml/2006/table">
            <a:tbl>
              <a:tblPr firstRow="1" bandRow="1">
                <a:tableStyleId>{21E4AEA4-8DFA-4A89-87EB-49C32662AFE0}</a:tableStyleId>
              </a:tblPr>
              <a:tblGrid>
                <a:gridCol w="1063202"/>
                <a:gridCol w="8077200"/>
              </a:tblGrid>
              <a:tr h="182880">
                <a:tc gridSpan="2">
                  <a:txBody>
                    <a:bodyPr/>
                    <a:lstStyle/>
                    <a:p>
                      <a:pPr algn="ctr"/>
                      <a:r>
                        <a:rPr lang="en-US" sz="1600" dirty="0" smtClean="0"/>
                        <a:t>The Consequences of Unemployment</a:t>
                      </a:r>
                      <a:endParaRPr lang="en-US" sz="1600" dirty="0"/>
                    </a:p>
                  </a:txBody>
                  <a:tcPr anchor="ctr"/>
                </a:tc>
                <a:tc hMerge="1">
                  <a:txBody>
                    <a:bodyPr/>
                    <a:lstStyle/>
                    <a:p>
                      <a:endParaRPr lang="en-US" dirty="0"/>
                    </a:p>
                  </a:txBody>
                  <a:tcPr/>
                </a:tc>
              </a:tr>
              <a:tr h="868470">
                <a:tc>
                  <a:txBody>
                    <a:bodyPr/>
                    <a:lstStyle/>
                    <a:p>
                      <a:pPr algn="ctr"/>
                      <a:r>
                        <a:rPr lang="en-US" sz="1600" b="1" dirty="0" smtClean="0">
                          <a:solidFill>
                            <a:srgbClr val="0000CC"/>
                          </a:solidFill>
                        </a:rPr>
                        <a:t>For the Individual</a:t>
                      </a:r>
                      <a:endParaRPr lang="en-US" sz="1600" b="1" dirty="0">
                        <a:solidFill>
                          <a:srgbClr val="0000CC"/>
                        </a:solidFill>
                      </a:endParaRPr>
                    </a:p>
                  </a:txBody>
                  <a:tcPr anchor="ctr"/>
                </a:tc>
                <a:tc>
                  <a:txBody>
                    <a:bodyPr/>
                    <a:lstStyle/>
                    <a:p>
                      <a:pPr marL="285750" indent="-285750">
                        <a:buFont typeface="Arial" pitchFamily="34" charset="0"/>
                        <a:buChar char="•"/>
                      </a:pPr>
                      <a:r>
                        <a:rPr lang="en-US" sz="1400" b="1" dirty="0" smtClean="0"/>
                        <a:t>Decrease</a:t>
                      </a:r>
                      <a:r>
                        <a:rPr lang="en-US" sz="1400" b="1" baseline="0" dirty="0" smtClean="0"/>
                        <a:t>d household income: </a:t>
                      </a:r>
                      <a:r>
                        <a:rPr lang="en-US" sz="1400" baseline="0" dirty="0" smtClean="0"/>
                        <a:t>reduces households’ ability to buy the necessities and therefore reduces the standards of living of the unemployed</a:t>
                      </a:r>
                    </a:p>
                    <a:p>
                      <a:pPr marL="285750" indent="-285750">
                        <a:buFont typeface="Arial" pitchFamily="34" charset="0"/>
                        <a:buChar char="•"/>
                      </a:pPr>
                      <a:r>
                        <a:rPr lang="en-US" sz="1400" b="1" baseline="0" dirty="0" smtClean="0"/>
                        <a:t>Increased levels of psychological and physical illness: </a:t>
                      </a:r>
                      <a:r>
                        <a:rPr lang="en-US" sz="1400" baseline="0" dirty="0" smtClean="0"/>
                        <a:t>Studies show that stress, depression, undernourishment, and other physical and mental effects arise from chronic unemployment</a:t>
                      </a:r>
                      <a:endParaRPr lang="en-US" sz="1400" dirty="0"/>
                    </a:p>
                  </a:txBody>
                  <a:tcPr anchor="ctr"/>
                </a:tc>
              </a:tr>
              <a:tr h="1064576">
                <a:tc>
                  <a:txBody>
                    <a:bodyPr/>
                    <a:lstStyle/>
                    <a:p>
                      <a:pPr algn="ctr"/>
                      <a:r>
                        <a:rPr lang="en-US" sz="1600" b="1" dirty="0" smtClean="0">
                          <a:solidFill>
                            <a:srgbClr val="0000CC"/>
                          </a:solidFill>
                        </a:rPr>
                        <a:t>For Society</a:t>
                      </a:r>
                      <a:endParaRPr lang="en-US" sz="1600" b="1" dirty="0">
                        <a:solidFill>
                          <a:srgbClr val="0000CC"/>
                        </a:solidFill>
                      </a:endParaRPr>
                    </a:p>
                  </a:txBody>
                  <a:tcPr anchor="ctr"/>
                </a:tc>
                <a:tc>
                  <a:txBody>
                    <a:bodyPr/>
                    <a:lstStyle/>
                    <a:p>
                      <a:pPr marL="285750" indent="-285750">
                        <a:buFont typeface="Arial" pitchFamily="34" charset="0"/>
                        <a:buChar char="•"/>
                      </a:pPr>
                      <a:r>
                        <a:rPr lang="en-US" sz="1400" b="1" dirty="0" smtClean="0"/>
                        <a:t>Increased</a:t>
                      </a:r>
                      <a:r>
                        <a:rPr lang="en-US" sz="1400" b="1" baseline="0" dirty="0" smtClean="0"/>
                        <a:t> poverty and crime: </a:t>
                      </a:r>
                      <a:r>
                        <a:rPr lang="en-US" sz="1400" baseline="0" dirty="0" smtClean="0"/>
                        <a:t>There is a correlation between the level of unemployment in an economy and crime rates; the higher unemployment the more people will turn to crime to meet their basic needs</a:t>
                      </a:r>
                    </a:p>
                    <a:p>
                      <a:pPr marL="285750" indent="-285750">
                        <a:buFont typeface="Arial" pitchFamily="34" charset="0"/>
                        <a:buChar char="•"/>
                      </a:pPr>
                      <a:r>
                        <a:rPr lang="en-US" sz="1400" b="1" baseline="0" dirty="0" smtClean="0"/>
                        <a:t>Transformation of traditional societies: </a:t>
                      </a:r>
                      <a:r>
                        <a:rPr lang="en-US" sz="1400" baseline="0" dirty="0" smtClean="0"/>
                        <a:t>Unemployment in rural areas of developing countries has risen as the global economy has changed the structures of these countries’ economies, forcing traditional societies to adapt and in some cases dissolve as people seek work in modern industries.</a:t>
                      </a:r>
                      <a:endParaRPr lang="en-US" sz="1400" dirty="0"/>
                    </a:p>
                  </a:txBody>
                  <a:tcPr anchor="ctr"/>
                </a:tc>
              </a:tr>
              <a:tr h="1260682">
                <a:tc>
                  <a:txBody>
                    <a:bodyPr/>
                    <a:lstStyle/>
                    <a:p>
                      <a:pPr algn="ctr"/>
                      <a:r>
                        <a:rPr lang="en-US" sz="1600" b="1" dirty="0" smtClean="0">
                          <a:solidFill>
                            <a:srgbClr val="0000CC"/>
                          </a:solidFill>
                        </a:rPr>
                        <a:t>For the Economy</a:t>
                      </a:r>
                      <a:endParaRPr lang="en-US" sz="1600" b="1" dirty="0">
                        <a:solidFill>
                          <a:srgbClr val="0000CC"/>
                        </a:solidFill>
                      </a:endParaRPr>
                    </a:p>
                  </a:txBody>
                  <a:tcPr anchor="ctr"/>
                </a:tc>
                <a:tc>
                  <a:txBody>
                    <a:bodyPr/>
                    <a:lstStyle/>
                    <a:p>
                      <a:pPr marL="285750" indent="-285750">
                        <a:buFont typeface="Arial" pitchFamily="34" charset="0"/>
                        <a:buChar char="•"/>
                      </a:pPr>
                      <a:r>
                        <a:rPr lang="en-US" sz="1400" b="1" dirty="0" smtClean="0"/>
                        <a:t>Lower level of AD:</a:t>
                      </a:r>
                      <a:r>
                        <a:rPr lang="en-US" sz="1400" b="1" baseline="0" dirty="0" smtClean="0"/>
                        <a:t> </a:t>
                      </a:r>
                      <a:r>
                        <a:rPr lang="en-US" sz="1400" baseline="0" dirty="0" smtClean="0"/>
                        <a:t>Households in which there are unemployed people earn less income and thus consume less, leading to less demand for goods and services in the economy.</a:t>
                      </a:r>
                    </a:p>
                    <a:p>
                      <a:pPr marL="285750" indent="-285750">
                        <a:buFont typeface="Arial" pitchFamily="34" charset="0"/>
                        <a:buChar char="•"/>
                      </a:pPr>
                      <a:r>
                        <a:rPr lang="en-US" sz="1400" b="1" baseline="0" dirty="0" smtClean="0"/>
                        <a:t>Under-utilization of resources: </a:t>
                      </a:r>
                      <a:r>
                        <a:rPr lang="en-US" sz="1400" baseline="0" dirty="0" smtClean="0"/>
                        <a:t>A nation with high levels of unemployment is not achieving its production possibilities, thus peoples’ standards of living are less than what is possible.</a:t>
                      </a:r>
                    </a:p>
                    <a:p>
                      <a:pPr marL="285750" indent="-285750">
                        <a:buFont typeface="Arial" pitchFamily="34" charset="0"/>
                        <a:buChar char="•"/>
                      </a:pPr>
                      <a:r>
                        <a:rPr lang="en-US" sz="1400" b="1" baseline="0" dirty="0" smtClean="0"/>
                        <a:t>Downward pressure on wages for the employed: </a:t>
                      </a:r>
                      <a:r>
                        <a:rPr lang="en-US" sz="1400" baseline="0" dirty="0" smtClean="0"/>
                        <a:t>A large pool of unemployed workers increases the supply of available labor and thus reduces the wages offered to all workers.</a:t>
                      </a:r>
                      <a:endParaRPr lang="en-US" sz="1400" dirty="0"/>
                    </a:p>
                  </a:txBody>
                  <a:tcPr anchor="ctr"/>
                </a:tc>
              </a:tr>
            </a:tbl>
          </a:graphicData>
        </a:graphic>
      </p:graphicFrame>
      <p:sp>
        <p:nvSpPr>
          <p:cNvPr id="39" name="TextBox 38"/>
          <p:cNvSpPr txBox="1"/>
          <p:nvPr/>
        </p:nvSpPr>
        <p:spPr>
          <a:xfrm>
            <a:off x="5519919" y="174575"/>
            <a:ext cx="2209800" cy="307777"/>
          </a:xfrm>
          <a:prstGeom prst="rect">
            <a:avLst/>
          </a:prstGeom>
          <a:noFill/>
        </p:spPr>
        <p:txBody>
          <a:bodyPr vert="horz" wrap="square" rtlCol="0">
            <a:spAutoFit/>
          </a:bodyPr>
          <a:lstStyle/>
          <a:p>
            <a:pPr algn="ctr"/>
            <a:r>
              <a:rPr lang="en-US" sz="1400" i="1" dirty="0" smtClean="0">
                <a:latin typeface="Lucida Sans - 20"/>
              </a:rPr>
              <a:t>Unemployment</a:t>
            </a:r>
            <a:endParaRPr lang="en-US" sz="1400" i="1" dirty="0">
              <a:latin typeface="Lucida Sans - 18"/>
            </a:endParaRPr>
          </a:p>
        </p:txBody>
      </p:sp>
    </p:spTree>
    <p:extLst>
      <p:ext uri="{BB962C8B-B14F-4D97-AF65-F5344CB8AC3E}">
        <p14:creationId xmlns:p14="http://schemas.microsoft.com/office/powerpoint/2010/main" val="3423687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1539</TotalTime>
  <Words>7429</Words>
  <Application>Microsoft Office PowerPoint</Application>
  <PresentationFormat>On-screen Show (16:10)</PresentationFormat>
  <Paragraphs>614</Paragraphs>
  <Slides>40</Slides>
  <Notes>0</Notes>
  <HiddenSlides>0</HiddenSlides>
  <MMClips>3</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82</cp:revision>
  <dcterms:created xsi:type="dcterms:W3CDTF">2012-04-30T21:42:02Z</dcterms:created>
  <dcterms:modified xsi:type="dcterms:W3CDTF">2012-08-03T11:30:17Z</dcterms:modified>
</cp:coreProperties>
</file>